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charts/chart86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hart75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drawings/drawing17.xml" ContentType="application/vnd.openxmlformats-officedocument.drawingml.chartshapes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drawings/drawing24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Default Extension="png" ContentType="image/png"/>
  <Override PartName="/ppt/charts/chart76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charts/chart83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drawings/drawing18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drawings/drawing25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ppt/charts/chart7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charts/chart84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drawings/drawing19.xml" ContentType="application/vnd.openxmlformats-officedocument.drawingml.chartshapes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chart78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charts/chart49.xml" ContentType="application/vnd.openxmlformats-officedocument.drawingml.chart+xml"/>
  <Override PartName="/ppt/notesSlides/notesSlide1.xml" ContentType="application/vnd.openxmlformats-officedocument.presentationml.notesSlide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charts/chart85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activeX/activeX1.xml" ContentType="application/vnd.ms-office.activeX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drawings/drawing23.xml" ContentType="application/vnd.openxmlformats-officedocument.drawingml.chartshapes+xml"/>
  <Override PartName="/ppt/drawings/drawing1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7" r:id="rId30"/>
    <p:sldId id="295" r:id="rId31"/>
    <p:sldId id="278" r:id="rId32"/>
    <p:sldId id="279" r:id="rId33"/>
    <p:sldId id="276" r:id="rId34"/>
    <p:sldId id="280" r:id="rId35"/>
    <p:sldId id="281" r:id="rId36"/>
    <p:sldId id="296" r:id="rId37"/>
    <p:sldId id="282" r:id="rId38"/>
    <p:sldId id="283" r:id="rId39"/>
    <p:sldId id="275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53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Office_Excel57.xlsx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Office_Excel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2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0.xlsx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1.xlsx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Office_Excel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4.xlsx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5.xlsx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6.xlsx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7.xlsx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8.xlsx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_____Microsoft_Office_Excel7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_____Microsoft_Office_Excel80.xlsx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_____Microsoft_Office_Excel81.xlsx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2.xlsx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3.xlsx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4.xlsx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5.xlsx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97530864197537E-2"/>
          <c:y val="3.086635926983939E-2"/>
          <c:w val="0.96095290172061643"/>
          <c:h val="0.768079191102534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1"/>
              <c:layout>
                <c:manualLayout>
                  <c:x val="-1.69753086419753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300201,4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160493827160498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2.3148148148148147E-2"/>
                  <c:y val="2.8060326608944646E-3"/>
                </c:manualLayout>
              </c:layout>
              <c:showVal val="1"/>
            </c:dLbl>
            <c:dLbl>
              <c:idx val="4"/>
              <c:layout>
                <c:manualLayout>
                  <c:x val="-1.5432098765432143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год*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343463</c:v>
                </c:pt>
                <c:pt idx="1">
                  <c:v>322890.40000000002</c:v>
                </c:pt>
                <c:pt idx="2">
                  <c:v>315849.71999999997</c:v>
                </c:pt>
                <c:pt idx="3">
                  <c:v>293167.78999999998</c:v>
                </c:pt>
                <c:pt idx="4">
                  <c:v>294200.52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6234567901234612E-2"/>
                  <c:y val="2.8060326608944897E-3"/>
                </c:manualLayout>
              </c:layout>
              <c:showVal val="1"/>
            </c:dLbl>
            <c:dLbl>
              <c:idx val="1"/>
              <c:layout>
                <c:manualLayout>
                  <c:x val="2.6234567901234608E-2"/>
                  <c:y val="-1.94791122944501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302191,2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93209876543210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7037037037037118E-2"/>
                  <c:y val="2.8060326608944646E-3"/>
                </c:manualLayout>
              </c:layout>
              <c:showVal val="1"/>
            </c:dLbl>
            <c:dLbl>
              <c:idx val="4"/>
              <c:layout>
                <c:manualLayout>
                  <c:x val="3.5493705647905292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год*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341479.5</c:v>
                </c:pt>
                <c:pt idx="1">
                  <c:v>328872.7</c:v>
                </c:pt>
                <c:pt idx="2">
                  <c:v>316018.42000000022</c:v>
                </c:pt>
                <c:pt idx="3">
                  <c:v>293167.78999999998</c:v>
                </c:pt>
                <c:pt idx="4">
                  <c:v>294200.52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-</a:t>
                    </a:r>
                    <a:r>
                      <a:rPr lang="en-US" smtClean="0"/>
                      <a:t>1983,5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1989,8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год*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1983.5</c:v>
                </c:pt>
                <c:pt idx="1">
                  <c:v>6042.3</c:v>
                </c:pt>
                <c:pt idx="2">
                  <c:v>168.7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75481856"/>
        <c:axId val="75483392"/>
      </c:barChart>
      <c:catAx>
        <c:axId val="75481856"/>
        <c:scaling>
          <c:orientation val="minMax"/>
        </c:scaling>
        <c:axPos val="b"/>
        <c:tickLblPos val="nextTo"/>
        <c:crossAx val="75483392"/>
        <c:crosses val="autoZero"/>
        <c:auto val="1"/>
        <c:lblAlgn val="ctr"/>
        <c:lblOffset val="100"/>
      </c:catAx>
      <c:valAx>
        <c:axId val="75483392"/>
        <c:scaling>
          <c:orientation val="minMax"/>
        </c:scaling>
        <c:delete val="1"/>
        <c:axPos val="l"/>
        <c:numFmt formatCode="General" sourceLinked="1"/>
        <c:tickLblPos val="none"/>
        <c:crossAx val="7548185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7770450568678919"/>
          <c:y val="0.91159796875261179"/>
          <c:w val="0.62476463011568206"/>
          <c:h val="8.840203124738547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0.76000000000000134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0.76000000000000134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14457,4 тыс.рублей</c:v>
                </c:pt>
                <c:pt idx="1">
                  <c:v>Налоги на имущество 7915,2 тыс. рублей</c:v>
                </c:pt>
                <c:pt idx="2">
                  <c:v>Акцизы по подакцизным товарам 6157 тыс. рублей</c:v>
                </c:pt>
                <c:pt idx="3">
                  <c:v>Налоги на совокупный доход 21584,3 тыс. рублей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0.29000000000000031</c:v>
                </c:pt>
                <c:pt idx="1">
                  <c:v>0.16</c:v>
                </c:pt>
                <c:pt idx="2">
                  <c:v>0.12000000000000002</c:v>
                </c:pt>
                <c:pt idx="3">
                  <c:v>0.43000000000000038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8686"/>
          <c:w val="0.8709512313003599"/>
          <c:h val="0.33762615834709903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15032,15 тыс.рублей</c:v>
                </c:pt>
                <c:pt idx="1">
                  <c:v>Налоги на имущество 7954,78 тыс. рублей</c:v>
                </c:pt>
                <c:pt idx="2">
                  <c:v>Акцизы по подакцизным товарам 6402,3 тыс. рублей</c:v>
                </c:pt>
                <c:pt idx="3">
                  <c:v>Налоги на совокупный доход 19003,25 тыс. рублей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0.31000000000000039</c:v>
                </c:pt>
                <c:pt idx="1">
                  <c:v>0.17</c:v>
                </c:pt>
                <c:pt idx="2">
                  <c:v>0.13</c:v>
                </c:pt>
                <c:pt idx="3">
                  <c:v>0.39000000000000046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8752"/>
          <c:w val="0.87095123130036012"/>
          <c:h val="0.33762615834709925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15668,75 тыс.рублей</c:v>
                </c:pt>
                <c:pt idx="1">
                  <c:v>Налоги на имущество 8026,37 тыс. рублей</c:v>
                </c:pt>
                <c:pt idx="2">
                  <c:v>Акцизы по подакцизным товарам 6657,6 тыс. рублей</c:v>
                </c:pt>
                <c:pt idx="3">
                  <c:v>Налоги на совокупный доход 19885,98 тыс. рублей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0.31000000000000039</c:v>
                </c:pt>
                <c:pt idx="1">
                  <c:v>0.16</c:v>
                </c:pt>
                <c:pt idx="2">
                  <c:v>0.13</c:v>
                </c:pt>
                <c:pt idx="3">
                  <c:v>0.4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8752"/>
          <c:w val="0.87095123130036012"/>
          <c:h val="0.33762615834709925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(отчет)</c:v>
                </c:pt>
                <c:pt idx="1">
                  <c:v>2016 год*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14251.1</c:v>
                </c:pt>
                <c:pt idx="1">
                  <c:v>14696.8</c:v>
                </c:pt>
                <c:pt idx="2">
                  <c:v>14457.4</c:v>
                </c:pt>
                <c:pt idx="3">
                  <c:v>15032.15</c:v>
                </c:pt>
                <c:pt idx="4">
                  <c:v>15668.75</c:v>
                </c:pt>
              </c:numCache>
            </c:numRef>
          </c:val>
        </c:ser>
        <c:overlap val="100"/>
        <c:axId val="124832768"/>
        <c:axId val="126956288"/>
      </c:barChart>
      <c:catAx>
        <c:axId val="124832768"/>
        <c:scaling>
          <c:orientation val="minMax"/>
        </c:scaling>
        <c:axPos val="b"/>
        <c:tickLblPos val="nextTo"/>
        <c:crossAx val="126956288"/>
        <c:crosses val="autoZero"/>
        <c:auto val="1"/>
        <c:lblAlgn val="ctr"/>
        <c:lblOffset val="100"/>
      </c:catAx>
      <c:valAx>
        <c:axId val="126956288"/>
        <c:scaling>
          <c:orientation val="minMax"/>
        </c:scaling>
        <c:delete val="1"/>
        <c:axPos val="l"/>
        <c:numFmt formatCode="General" sourceLinked="1"/>
        <c:tickLblPos val="none"/>
        <c:crossAx val="124832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0.76000000000000123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0.76000000000000123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(отчет)</c:v>
                </c:pt>
                <c:pt idx="1">
                  <c:v>2016 год*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5836.8</c:v>
                </c:pt>
                <c:pt idx="1">
                  <c:v>4505.7</c:v>
                </c:pt>
                <c:pt idx="2">
                  <c:v>6157</c:v>
                </c:pt>
                <c:pt idx="3">
                  <c:v>6402.3</c:v>
                </c:pt>
                <c:pt idx="4">
                  <c:v>6657.6</c:v>
                </c:pt>
              </c:numCache>
            </c:numRef>
          </c:val>
        </c:ser>
        <c:gapWidth val="55"/>
        <c:overlap val="100"/>
        <c:axId val="134649728"/>
        <c:axId val="134651264"/>
      </c:barChart>
      <c:catAx>
        <c:axId val="134649728"/>
        <c:scaling>
          <c:orientation val="minMax"/>
        </c:scaling>
        <c:axPos val="b"/>
        <c:majorTickMark val="none"/>
        <c:tickLblPos val="nextTo"/>
        <c:crossAx val="134651264"/>
        <c:crosses val="autoZero"/>
        <c:auto val="1"/>
        <c:lblAlgn val="ctr"/>
        <c:lblOffset val="100"/>
      </c:catAx>
      <c:valAx>
        <c:axId val="13465126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34649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0.72000000000000064</c:v>
                </c:pt>
                <c:pt idx="1">
                  <c:v>0.28000000000000008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0.91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Акцызы на нефтепродукты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(отчет)</c:v>
                </c:pt>
                <c:pt idx="1">
                  <c:v>2016 год*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5836.8</c:v>
                </c:pt>
                <c:pt idx="1">
                  <c:v>4505.7</c:v>
                </c:pt>
                <c:pt idx="2">
                  <c:v>6157</c:v>
                </c:pt>
                <c:pt idx="3">
                  <c:v>6402.3</c:v>
                </c:pt>
                <c:pt idx="4">
                  <c:v>6657.6</c:v>
                </c:pt>
              </c:numCache>
            </c:numRef>
          </c:val>
        </c:ser>
        <c:gapWidth val="55"/>
        <c:overlap val="100"/>
        <c:axId val="150618496"/>
        <c:axId val="150620032"/>
      </c:barChart>
      <c:catAx>
        <c:axId val="150618496"/>
        <c:scaling>
          <c:orientation val="minMax"/>
        </c:scaling>
        <c:axPos val="b"/>
        <c:majorTickMark val="none"/>
        <c:tickLblPos val="nextTo"/>
        <c:crossAx val="150620032"/>
        <c:crosses val="autoZero"/>
        <c:auto val="1"/>
        <c:lblAlgn val="ctr"/>
        <c:lblOffset val="100"/>
      </c:catAx>
      <c:valAx>
        <c:axId val="1506200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061849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0.33000000000000074</c:v>
                </c:pt>
                <c:pt idx="1">
                  <c:v>0.67000000000000148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(отчет)</c:v>
                </c:pt>
                <c:pt idx="1">
                  <c:v>2016 год*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5196.1000000000004</c:v>
                </c:pt>
                <c:pt idx="1">
                  <c:v>6406.3</c:v>
                </c:pt>
                <c:pt idx="2">
                  <c:v>7915.2</c:v>
                </c:pt>
                <c:pt idx="3">
                  <c:v>7954.78</c:v>
                </c:pt>
                <c:pt idx="4">
                  <c:v>8026.37</c:v>
                </c:pt>
              </c:numCache>
            </c:numRef>
          </c:val>
        </c:ser>
        <c:gapWidth val="55"/>
        <c:overlap val="100"/>
        <c:axId val="150734720"/>
        <c:axId val="150736256"/>
      </c:barChart>
      <c:catAx>
        <c:axId val="150734720"/>
        <c:scaling>
          <c:orientation val="minMax"/>
        </c:scaling>
        <c:axPos val="b"/>
        <c:majorTickMark val="none"/>
        <c:tickLblPos val="nextTo"/>
        <c:crossAx val="150736256"/>
        <c:crosses val="autoZero"/>
        <c:auto val="1"/>
        <c:lblAlgn val="ctr"/>
        <c:lblOffset val="100"/>
      </c:catAx>
      <c:valAx>
        <c:axId val="1507362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07347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0.88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0.87000000000000111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0.74000000000000121</c:v>
                </c:pt>
                <c:pt idx="1">
                  <c:v>0.26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0.78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37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11450,5 тыс. рублей</c:v>
                </c:pt>
                <c:pt idx="1">
                  <c:v>Штрафы, санкции, возмещение ущерба 76,5 тыс. рублей</c:v>
                </c:pt>
                <c:pt idx="2">
                  <c:v>Платежи при пользовании природными ресурсами 163,3 тыс. Рублей</c:v>
                </c:pt>
                <c:pt idx="3">
                  <c:v>Доходы от использования имущества 3196,6 тыс. рублей</c:v>
                </c:pt>
                <c:pt idx="4">
                  <c:v>Прочие 353,6 тыс. рублей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0.75000000000000122</c:v>
                </c:pt>
                <c:pt idx="1">
                  <c:v>1.0000000000000005E-2</c:v>
                </c:pt>
                <c:pt idx="2">
                  <c:v>1.0000000000000005E-2</c:v>
                </c:pt>
                <c:pt idx="3">
                  <c:v>0.21000000000000021</c:v>
                </c:pt>
                <c:pt idx="4">
                  <c:v>2.0000000000000011E-2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001"/>
          <c:h val="0.4109589784148505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388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11596,28 тыс. рублей</c:v>
                </c:pt>
                <c:pt idx="1">
                  <c:v>Штрафы, санкции, возмещение ущерба 80,12 тыс. рублей</c:v>
                </c:pt>
                <c:pt idx="2">
                  <c:v>Платежи при пользовании природными ресурсами 176,34 тыс. рублей</c:v>
                </c:pt>
                <c:pt idx="3">
                  <c:v>Доходы от использования имущества 3259,27 тыс. рублей</c:v>
                </c:pt>
                <c:pt idx="4">
                  <c:v>Прочие 283,6 тыс. рублей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0.75000000000000122</c:v>
                </c:pt>
                <c:pt idx="1">
                  <c:v>1.0000000000000005E-2</c:v>
                </c:pt>
                <c:pt idx="2">
                  <c:v>1.0000000000000005E-2</c:v>
                </c:pt>
                <c:pt idx="3">
                  <c:v>0.21000000000000021</c:v>
                </c:pt>
                <c:pt idx="4">
                  <c:v>2.0000000000000011E-2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023"/>
          <c:h val="0.4323778571946594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388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11727,71 тыс. рублей</c:v>
                </c:pt>
                <c:pt idx="1">
                  <c:v>Штрафы, санкции, возмещение ущерба 83,38 тыс. рублей</c:v>
                </c:pt>
                <c:pt idx="2">
                  <c:v>Платежи при пользовании природными ресурсами 190,46 тыс. Рублей</c:v>
                </c:pt>
                <c:pt idx="3">
                  <c:v>Доходы от использования имущества 3315,77 тыс. рублей</c:v>
                </c:pt>
                <c:pt idx="4">
                  <c:v>Прочие 283,6 тыс. рублей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0.75000000000000122</c:v>
                </c:pt>
                <c:pt idx="1">
                  <c:v>1.0000000000000005E-2</c:v>
                </c:pt>
                <c:pt idx="2">
                  <c:v>1.0000000000000005E-2</c:v>
                </c:pt>
                <c:pt idx="3">
                  <c:v>0.21000000000000021</c:v>
                </c:pt>
                <c:pt idx="4">
                  <c:v>2.0000000000000011E-2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023"/>
          <c:h val="0.4323778571946594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379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606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43012 тыс. рублей</c:v>
                </c:pt>
                <c:pt idx="1">
                  <c:v>Субвенции 128547,50 тыс. рублей</c:v>
                </c:pt>
                <c:pt idx="2">
                  <c:v>Субсидии 78935,82 тыс. рублей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0.17</c:v>
                </c:pt>
                <c:pt idx="1">
                  <c:v>0.51</c:v>
                </c:pt>
                <c:pt idx="2">
                  <c:v>0.32000000000000045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012"/>
          <c:h val="0.41095897841485063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396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615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34798 тыс. рублей</c:v>
                </c:pt>
                <c:pt idx="1">
                  <c:v>Субвенции 113020,8 тыс. рублей</c:v>
                </c:pt>
                <c:pt idx="2">
                  <c:v>Субсидии 81560,9 тыс. рублей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0.15000000000000024</c:v>
                </c:pt>
                <c:pt idx="1">
                  <c:v>0.49000000000000032</c:v>
                </c:pt>
                <c:pt idx="2">
                  <c:v>0.36000000000000032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034"/>
          <c:h val="0.41095897841485091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396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615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34828 тыс. рублей</c:v>
                </c:pt>
                <c:pt idx="1">
                  <c:v>Субвенции 111225 тыс. рублей</c:v>
                </c:pt>
                <c:pt idx="2">
                  <c:v>Субсидии 82307,9 тыс. рублей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0.15000000000000024</c:v>
                </c:pt>
                <c:pt idx="1">
                  <c:v>0.49000000000000032</c:v>
                </c:pt>
                <c:pt idx="2">
                  <c:v>0.36000000000000032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034"/>
          <c:h val="0.41095897841485091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975308641975356E-2"/>
          <c:y val="5.7144965612843074E-2"/>
          <c:w val="0.95111499951394951"/>
          <c:h val="0.741800584759530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543209876543215E-3"/>
                  <c:y val="-0.37039631123807365"/>
                </c:manualLayout>
              </c:layout>
              <c:showVal val="1"/>
            </c:dLbl>
            <c:dLbl>
              <c:idx val="1"/>
              <c:layout>
                <c:manualLayout>
                  <c:x val="3.0864197530864291E-3"/>
                  <c:y val="-0.32830582132465752"/>
                </c:manualLayout>
              </c:layout>
              <c:showVal val="1"/>
            </c:dLbl>
            <c:dLbl>
              <c:idx val="2"/>
              <c:layout>
                <c:manualLayout>
                  <c:x val="1.543209876543215E-3"/>
                  <c:y val="-0.30024549471571021"/>
                </c:manualLayout>
              </c:layout>
              <c:showVal val="1"/>
            </c:dLbl>
            <c:dLbl>
              <c:idx val="3"/>
              <c:layout>
                <c:manualLayout>
                  <c:x val="3.0864197530864291E-3"/>
                  <c:y val="-0.1739740249754583"/>
                </c:manualLayout>
              </c:layout>
              <c:showVal val="1"/>
            </c:dLbl>
            <c:dLbl>
              <c:idx val="4"/>
              <c:layout>
                <c:manualLayout>
                  <c:x val="3.0864197530864291E-3"/>
                  <c:y val="-0.17116799231456378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2015 год (факт)</c:v>
                </c:pt>
                <c:pt idx="1">
                  <c:v>2016 год (оценка)</c:v>
                </c:pt>
                <c:pt idx="2">
                  <c:v>2017 год (прогноз)</c:v>
                </c:pt>
                <c:pt idx="3">
                  <c:v>2018 год (прогноз)</c:v>
                </c:pt>
                <c:pt idx="4">
                  <c:v>2019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341479.5</c:v>
                </c:pt>
                <c:pt idx="1">
                  <c:v>328872.7</c:v>
                </c:pt>
                <c:pt idx="2">
                  <c:v>316018.71999999997</c:v>
                </c:pt>
                <c:pt idx="3">
                  <c:v>293167.78999999998</c:v>
                </c:pt>
                <c:pt idx="4">
                  <c:v>294200.52</c:v>
                </c:pt>
              </c:numCache>
            </c:numRef>
          </c:val>
        </c:ser>
        <c:overlap val="100"/>
        <c:axId val="151220224"/>
        <c:axId val="151221760"/>
      </c:barChart>
      <c:catAx>
        <c:axId val="151220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1221760"/>
        <c:crosses val="autoZero"/>
        <c:auto val="1"/>
        <c:lblAlgn val="ctr"/>
        <c:lblOffset val="100"/>
      </c:catAx>
      <c:valAx>
        <c:axId val="151221760"/>
        <c:scaling>
          <c:orientation val="minMax"/>
        </c:scaling>
        <c:delete val="1"/>
        <c:axPos val="l"/>
        <c:numFmt formatCode="General" sourceLinked="1"/>
        <c:tickLblPos val="none"/>
        <c:crossAx val="1512202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3888888888888935E-2"/>
          <c:y val="0"/>
          <c:w val="0.6188271604938288"/>
          <c:h val="0.8649704239040459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53040.800000000003</c:v>
                </c:pt>
                <c:pt idx="1">
                  <c:v>35442.1</c:v>
                </c:pt>
                <c:pt idx="2">
                  <c:v>37957.620000000003</c:v>
                </c:pt>
                <c:pt idx="3">
                  <c:v>33682.199999999997</c:v>
                </c:pt>
                <c:pt idx="4">
                  <c:v>33701.800000000003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Обслуживание государственного долга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171.4</c:v>
                </c:pt>
                <c:pt idx="1">
                  <c:v>1628.4</c:v>
                </c:pt>
                <c:pt idx="2">
                  <c:v>620.29999999999995</c:v>
                </c:pt>
                <c:pt idx="3">
                  <c:v>828</c:v>
                </c:pt>
                <c:pt idx="4">
                  <c:v>953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71.2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28342.7</c:v>
                </c:pt>
                <c:pt idx="1">
                  <c:v>26239.7</c:v>
                </c:pt>
                <c:pt idx="2">
                  <c:v>34345.699999999997</c:v>
                </c:pt>
                <c:pt idx="3">
                  <c:v>25311.7</c:v>
                </c:pt>
                <c:pt idx="4">
                  <c:v>23261.3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5378.3</c:v>
                </c:pt>
                <c:pt idx="1">
                  <c:v>5185.8</c:v>
                </c:pt>
                <c:pt idx="2">
                  <c:v>5887.1</c:v>
                </c:pt>
                <c:pt idx="3">
                  <c:v>5716</c:v>
                </c:pt>
                <c:pt idx="4">
                  <c:v>5736.3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161690.79999999999</c:v>
                </c:pt>
                <c:pt idx="1">
                  <c:v>151565.79999999999</c:v>
                </c:pt>
                <c:pt idx="2">
                  <c:v>156257.9</c:v>
                </c:pt>
                <c:pt idx="3">
                  <c:v>151882.79</c:v>
                </c:pt>
                <c:pt idx="4">
                  <c:v>152360.01999999999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358.7</c:v>
                </c:pt>
                <c:pt idx="1">
                  <c:v>480.4</c:v>
                </c:pt>
                <c:pt idx="2">
                  <c:v>620.4</c:v>
                </c:pt>
                <c:pt idx="3">
                  <c:v>320.39999999999969</c:v>
                </c:pt>
                <c:pt idx="4">
                  <c:v>120.4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56909.8</c:v>
                </c:pt>
                <c:pt idx="1">
                  <c:v>47816.4</c:v>
                </c:pt>
                <c:pt idx="2">
                  <c:v>44703.3</c:v>
                </c:pt>
                <c:pt idx="3">
                  <c:v>39615.199999999997</c:v>
                </c:pt>
                <c:pt idx="4">
                  <c:v>39836.5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744.8</c:v>
                </c:pt>
                <c:pt idx="1">
                  <c:v>759</c:v>
                </c:pt>
                <c:pt idx="2">
                  <c:v>1123.5</c:v>
                </c:pt>
                <c:pt idx="3">
                  <c:v>763.5</c:v>
                </c:pt>
                <c:pt idx="4">
                  <c:v>763.5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1166.9000000000001</c:v>
                </c:pt>
                <c:pt idx="1">
                  <c:v>1221.3</c:v>
                </c:pt>
                <c:pt idx="2">
                  <c:v>1255.5999999999999</c:v>
                </c:pt>
                <c:pt idx="3">
                  <c:v>1255.5999999999999</c:v>
                </c:pt>
                <c:pt idx="4">
                  <c:v>1255.5999999999999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 (отчет)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  <c:pt idx="0">
                  <c:v>33574.1</c:v>
                </c:pt>
                <c:pt idx="1">
                  <c:v>31782.3</c:v>
                </c:pt>
                <c:pt idx="2">
                  <c:v>33177</c:v>
                </c:pt>
                <c:pt idx="3">
                  <c:v>33722.400000000001</c:v>
                </c:pt>
                <c:pt idx="4">
                  <c:v>36142.1</c:v>
                </c:pt>
              </c:numCache>
            </c:numRef>
          </c:val>
        </c:ser>
        <c:overlap val="100"/>
        <c:axId val="151329408"/>
        <c:axId val="151335296"/>
      </c:barChart>
      <c:catAx>
        <c:axId val="151329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51335296"/>
        <c:crosses val="autoZero"/>
        <c:auto val="1"/>
        <c:lblAlgn val="ctr"/>
        <c:lblOffset val="100"/>
      </c:catAx>
      <c:valAx>
        <c:axId val="151335296"/>
        <c:scaling>
          <c:orientation val="minMax"/>
        </c:scaling>
        <c:delete val="1"/>
        <c:axPos val="l"/>
        <c:numFmt formatCode="General" sourceLinked="1"/>
        <c:tickLblPos val="none"/>
        <c:crossAx val="151329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7777777777923"/>
          <c:y val="9.307411483478762E-3"/>
          <c:w val="0.33796296296296519"/>
          <c:h val="0.990692588516521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719"/>
          <c:y val="4.2666821954487823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173752,1 тыс. рублей</c:v>
                </c:pt>
                <c:pt idx="1">
                  <c:v>Развитие культуры в Котельничском районе 8071,2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53,4 тыс. рублей</c:v>
                </c:pt>
                <c:pt idx="3">
                  <c:v>Развитие физической культуры и спорта 71,2 тыс. рублей</c:v>
                </c:pt>
                <c:pt idx="4">
                  <c:v>Развитие архивного дела 203,1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173752.1</c:v>
                </c:pt>
                <c:pt idx="1">
                  <c:v>8071.2</c:v>
                </c:pt>
                <c:pt idx="2">
                  <c:v>53.4</c:v>
                </c:pt>
                <c:pt idx="3">
                  <c:v>71.2</c:v>
                </c:pt>
                <c:pt idx="4">
                  <c:v>203.1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691"/>
          <c:y val="0.19526008064012204"/>
          <c:w val="0.58781556819286307"/>
          <c:h val="0.8047399193598807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0.77000000000000135</c:v>
                </c:pt>
                <c:pt idx="1">
                  <c:v>0.23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731"/>
          <c:y val="4.2666821954487844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2177 тыс. рублей</c:v>
                </c:pt>
                <c:pt idx="1">
                  <c:v>Развитие муниципального управления 37990,7 тыс. рублей</c:v>
                </c:pt>
                <c:pt idx="2">
                  <c:v>Управление муниципальными финансами и регулирование межбюджетных отношений 56408,8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2177</c:v>
                </c:pt>
                <c:pt idx="1">
                  <c:v>37990.699999999997</c:v>
                </c:pt>
                <c:pt idx="2">
                  <c:v>56408.800000000003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45"/>
          <c:y val="0.19526008064012212"/>
          <c:w val="0.5831859385632352"/>
          <c:h val="0.56770439635301684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742"/>
          <c:y val="4.2666821954487878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345,4 тыс. рублей</c:v>
                </c:pt>
                <c:pt idx="1">
                  <c:v>Развитие транспортной инфраструктуры 29742,2 тыс . Рублей</c:v>
                </c:pt>
                <c:pt idx="2">
                  <c:v>Поддержка и развитие малого и среднего предпринимательства 0,9 тыс. рублей</c:v>
                </c:pt>
                <c:pt idx="3">
                  <c:v>Развитие агропромышленного комплекса 29315,1 тыс. рублей</c:v>
                </c:pt>
                <c:pt idx="4">
                  <c:v>Развитие строительства и архитектуры 99,6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345.4</c:v>
                </c:pt>
                <c:pt idx="1">
                  <c:v>29742.2</c:v>
                </c:pt>
                <c:pt idx="2">
                  <c:v>0.9</c:v>
                </c:pt>
                <c:pt idx="3">
                  <c:v>29315.1</c:v>
                </c:pt>
                <c:pt idx="4">
                  <c:v>99.6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4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742"/>
          <c:y val="4.2666821954487878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108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56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725"/>
          <c:y val="4.266682195448783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152297,2 тыс. рублей</c:v>
                </c:pt>
                <c:pt idx="1">
                  <c:v>Развитие культуры в Котельничском районе 7760,7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30 тыс. рублей</c:v>
                </c:pt>
                <c:pt idx="3">
                  <c:v>Развитие физической культуры и спорта 11965,4 тыс. рублей</c:v>
                </c:pt>
                <c:pt idx="4">
                  <c:v>Развитие архивного дела 193,6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152297.20000000001</c:v>
                </c:pt>
                <c:pt idx="1">
                  <c:v>7760.7</c:v>
                </c:pt>
                <c:pt idx="2">
                  <c:v>30</c:v>
                </c:pt>
                <c:pt idx="3">
                  <c:v>11965.4</c:v>
                </c:pt>
                <c:pt idx="4">
                  <c:v>193.6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696"/>
          <c:y val="0.19526008064012207"/>
          <c:w val="0.58781556819286296"/>
          <c:h val="0.80473991935988098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736"/>
          <c:y val="4.266682195448785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1757,8 тыс. рублей</c:v>
                </c:pt>
                <c:pt idx="1">
                  <c:v>Развитие муниципального управления 34881,5 тыс. рублей</c:v>
                </c:pt>
                <c:pt idx="2">
                  <c:v>Управление муниципальными финансами и регулирование межбюджетных отношений 39311,7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1757.8</c:v>
                </c:pt>
                <c:pt idx="1">
                  <c:v>34881.5</c:v>
                </c:pt>
                <c:pt idx="2">
                  <c:v>39311.699999999997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5"/>
          <c:y val="0.19526008064012218"/>
          <c:w val="0.5831859385632352"/>
          <c:h val="0.5677043963530169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747"/>
          <c:y val="4.266682195448789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480,4 тыс. рублей</c:v>
                </c:pt>
                <c:pt idx="1">
                  <c:v>Развитие транспортной инфраструктуры 28536,4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21752,7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480.4</c:v>
                </c:pt>
                <c:pt idx="1">
                  <c:v>28536.400000000001</c:v>
                </c:pt>
                <c:pt idx="2">
                  <c:v>13</c:v>
                </c:pt>
                <c:pt idx="3">
                  <c:v>21752.7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747"/>
          <c:y val="4.266682195448789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120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61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731"/>
          <c:y val="4.2666821954487844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157375 тыс. рублей</c:v>
                </c:pt>
                <c:pt idx="1">
                  <c:v>Развитие культуры в Котельничском районе 8496,7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44 тыс. рублей</c:v>
                </c:pt>
                <c:pt idx="3">
                  <c:v>Развитие физической культуры и спорта 12433,2 тыс. рублей</c:v>
                </c:pt>
                <c:pt idx="4">
                  <c:v>Развитие архивного дела 297,7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157375</c:v>
                </c:pt>
                <c:pt idx="1">
                  <c:v>8496.7000000000007</c:v>
                </c:pt>
                <c:pt idx="2">
                  <c:v>44</c:v>
                </c:pt>
                <c:pt idx="3">
                  <c:v>12433.2</c:v>
                </c:pt>
                <c:pt idx="4">
                  <c:v>297.7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702"/>
          <c:y val="0.19526008064012212"/>
          <c:w val="0.58781556819286285"/>
          <c:h val="0.8047399193598812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742"/>
          <c:y val="4.2666821954487878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1708,5 тыс. рублей</c:v>
                </c:pt>
                <c:pt idx="1">
                  <c:v>Развитие муниципального управления 46221,02 тыс. рублей</c:v>
                </c:pt>
                <c:pt idx="2">
                  <c:v>Управление муниципальными финансами и регулирование межбюджетных отношений 40169,9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1708.5</c:v>
                </c:pt>
                <c:pt idx="1">
                  <c:v>46221.02</c:v>
                </c:pt>
                <c:pt idx="2">
                  <c:v>40169.9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56"/>
          <c:y val="0.19526008064012224"/>
          <c:w val="0.5831859385632352"/>
          <c:h val="0.5677043963530170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753"/>
          <c:y val="4.266682195448790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620,4 тыс. рублей</c:v>
                </c:pt>
                <c:pt idx="1">
                  <c:v>Развитие транспортной инфраструктуры 33393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12677,5 тыс. рублей</c:v>
                </c:pt>
                <c:pt idx="4">
                  <c:v>Развитие строительства и архитектуры 4,8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620.4</c:v>
                </c:pt>
                <c:pt idx="1">
                  <c:v>33393</c:v>
                </c:pt>
                <c:pt idx="2">
                  <c:v>13</c:v>
                </c:pt>
                <c:pt idx="3">
                  <c:v>12677.5</c:v>
                </c:pt>
                <c:pt idx="4">
                  <c:v>4.8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56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0.76000000000000134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753"/>
          <c:y val="4.266682195448790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120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67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736"/>
          <c:y val="4.2666821954487857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154973,09 тыс. рублей</c:v>
                </c:pt>
                <c:pt idx="1">
                  <c:v>Развитие культуры в Котельничском районе 8372,7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44 тыс. рублей</c:v>
                </c:pt>
                <c:pt idx="3">
                  <c:v>Развитие физической культуры и спорта 10971,1 тыс. рублей</c:v>
                </c:pt>
                <c:pt idx="4">
                  <c:v>Развитие архивного дела 298,3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154973.09</c:v>
                </c:pt>
                <c:pt idx="1">
                  <c:v>8372.7000000000007</c:v>
                </c:pt>
                <c:pt idx="2">
                  <c:v>44</c:v>
                </c:pt>
                <c:pt idx="3">
                  <c:v>10971.1</c:v>
                </c:pt>
                <c:pt idx="4">
                  <c:v>298.3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708"/>
          <c:y val="0.19526008064012218"/>
          <c:w val="0.58781556819286263"/>
          <c:h val="0.80473991935988143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747"/>
          <c:y val="4.266682195448789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1416 тыс. рублей</c:v>
                </c:pt>
                <c:pt idx="1">
                  <c:v>Развитие муниципального управления 32502,1 тыс. рублей</c:v>
                </c:pt>
                <c:pt idx="2">
                  <c:v>Управление муниципальными финансами и регулирование межбюджетных отношений 40906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1416</c:v>
                </c:pt>
                <c:pt idx="1">
                  <c:v>32502.1</c:v>
                </c:pt>
                <c:pt idx="2">
                  <c:v>40906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61"/>
          <c:y val="0.19526008064012226"/>
          <c:w val="0.5831859385632352"/>
          <c:h val="0.56770439635301728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758"/>
          <c:y val="4.26668219544879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320,4 тыс. рублей</c:v>
                </c:pt>
                <c:pt idx="1">
                  <c:v>Развитие транспортной инфраструктуры 33638,3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7344,1 тыс. рублей</c:v>
                </c:pt>
                <c:pt idx="4">
                  <c:v>Развитие строительства и архитектуры 4,8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320.39999999999969</c:v>
                </c:pt>
                <c:pt idx="1">
                  <c:v>33638.300000000003</c:v>
                </c:pt>
                <c:pt idx="2">
                  <c:v>13</c:v>
                </c:pt>
                <c:pt idx="3">
                  <c:v>7344.1</c:v>
                </c:pt>
                <c:pt idx="4">
                  <c:v>4.8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61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758"/>
          <c:y val="4.26668219544879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73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742"/>
          <c:y val="4.2666821954487878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155711,82 тыс. рублей</c:v>
                </c:pt>
                <c:pt idx="1">
                  <c:v>Развитие культуры в Котельничском районе 8393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44 тыс. рублей</c:v>
                </c:pt>
                <c:pt idx="3">
                  <c:v>Развитие физической культуры и спорта 11140,6 тыс. рублей</c:v>
                </c:pt>
                <c:pt idx="4">
                  <c:v>Развитие архивного дела 298,9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155711.81999999998</c:v>
                </c:pt>
                <c:pt idx="1">
                  <c:v>8393</c:v>
                </c:pt>
                <c:pt idx="2">
                  <c:v>44</c:v>
                </c:pt>
                <c:pt idx="3">
                  <c:v>11140.6</c:v>
                </c:pt>
                <c:pt idx="4">
                  <c:v>298.89999999999969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713"/>
          <c:y val="0.19526008064012224"/>
          <c:w val="0.5878155681928624"/>
          <c:h val="0.8047399193598816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753"/>
          <c:y val="4.266682195448790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1416 тыс. рублей</c:v>
                </c:pt>
                <c:pt idx="1">
                  <c:v>Развитие муниципального управления 29964,8 тыс. рублей</c:v>
                </c:pt>
                <c:pt idx="2">
                  <c:v>Управление муниципальными финансами и регулирование межбюджетных отношений 43525,6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1416</c:v>
                </c:pt>
                <c:pt idx="1">
                  <c:v>29964.799999999996</c:v>
                </c:pt>
                <c:pt idx="2">
                  <c:v>43525.599999999999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67"/>
          <c:y val="0.19526008064012229"/>
          <c:w val="0.5831859385632352"/>
          <c:h val="0.567704396353017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764"/>
          <c:y val="4.2666821954487934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120,4 тыс. рублей</c:v>
                </c:pt>
                <c:pt idx="1">
                  <c:v>Развитие транспортной инфраструктуры 33893,6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7310,1 тыс. рублей</c:v>
                </c:pt>
                <c:pt idx="4">
                  <c:v>Развитие строительства и архитектуры 4,8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120.4</c:v>
                </c:pt>
                <c:pt idx="1">
                  <c:v>33893.599999999999</c:v>
                </c:pt>
                <c:pt idx="2">
                  <c:v>13</c:v>
                </c:pt>
                <c:pt idx="3">
                  <c:v>7310.1</c:v>
                </c:pt>
                <c:pt idx="4">
                  <c:v>4.8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67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764"/>
          <c:y val="4.2666821954487934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84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Руководство и управление в сфере установленных функций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27509.1</c:v>
                </c:pt>
                <c:pt idx="1">
                  <c:v>27013.4</c:v>
                </c:pt>
                <c:pt idx="2">
                  <c:v>26852.5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Резервные фонды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5517.9</c:v>
                </c:pt>
                <c:pt idx="1">
                  <c:v>6609</c:v>
                </c:pt>
                <c:pt idx="2">
                  <c:v>9189.6</c:v>
                </c:pt>
              </c:numCache>
            </c:numRef>
          </c:val>
        </c:ser>
        <c:overlap val="100"/>
        <c:axId val="154714880"/>
        <c:axId val="154716416"/>
      </c:barChart>
      <c:catAx>
        <c:axId val="154714880"/>
        <c:scaling>
          <c:orientation val="minMax"/>
        </c:scaling>
        <c:axPos val="b"/>
        <c:tickLblPos val="nextTo"/>
        <c:crossAx val="154716416"/>
        <c:crosses val="autoZero"/>
        <c:auto val="1"/>
        <c:lblAlgn val="ctr"/>
        <c:lblOffset val="100"/>
      </c:catAx>
      <c:valAx>
        <c:axId val="154716416"/>
        <c:scaling>
          <c:orientation val="minMax"/>
        </c:scaling>
        <c:delete val="1"/>
        <c:axPos val="l"/>
        <c:numFmt formatCode="General" sourceLinked="1"/>
        <c:tickLblPos val="none"/>
        <c:crossAx val="154714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822839385201162E-2"/>
          <c:y val="0.73517245723564495"/>
          <c:w val="0.88716892036917794"/>
          <c:h val="0.25149430275203671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0.76000000000000134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муниципальными финансами и регулирование межбюджетных отношений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0.53</c:v>
                </c:pt>
                <c:pt idx="1">
                  <c:v>0.62000000000000133</c:v>
                </c:pt>
                <c:pt idx="2">
                  <c:v>0.62000000000000133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муниципального управления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0.47000000000000008</c:v>
                </c:pt>
                <c:pt idx="1">
                  <c:v>0.38000000000000073</c:v>
                </c:pt>
                <c:pt idx="2">
                  <c:v>0.38000000000000073</c:v>
                </c:pt>
              </c:numCache>
            </c:numRef>
          </c:val>
        </c:ser>
        <c:overlap val="100"/>
        <c:axId val="154959232"/>
        <c:axId val="154989696"/>
      </c:barChart>
      <c:catAx>
        <c:axId val="154959232"/>
        <c:scaling>
          <c:orientation val="minMax"/>
        </c:scaling>
        <c:axPos val="b"/>
        <c:tickLblPos val="nextTo"/>
        <c:crossAx val="154989696"/>
        <c:crosses val="autoZero"/>
        <c:auto val="1"/>
        <c:lblAlgn val="ctr"/>
        <c:lblOffset val="100"/>
      </c:catAx>
      <c:valAx>
        <c:axId val="154989696"/>
        <c:scaling>
          <c:orientation val="minMax"/>
        </c:scaling>
        <c:delete val="1"/>
        <c:axPos val="l"/>
        <c:numFmt formatCode="0%" sourceLinked="1"/>
        <c:tickLblPos val="none"/>
        <c:crossAx val="1549592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0.26</c:v>
                </c:pt>
                <c:pt idx="1">
                  <c:v>0.74000000000000121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0.76000000000000134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>
                <c:manualLayout>
                  <c:x val="-1.14694537740373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Развитие агропромышленного комплекса</c:v>
                </c:pt>
                <c:pt idx="1">
                  <c:v>Оказание содействия достижения целевых показателей реализации решаемых программ развития агропромышленного комплекса</c:v>
                </c:pt>
                <c:pt idx="2">
                  <c:v>Прочие мероприятия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0.48000000000000032</c:v>
                </c:pt>
                <c:pt idx="1">
                  <c:v>0.49000000000000032</c:v>
                </c:pt>
                <c:pt idx="2">
                  <c:v>3.0000000000000002E-2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5877815096149244E-2"/>
                  <c:y val="-2.7350235922704427E-2"/>
                </c:manualLayout>
              </c:layout>
              <c:showVal val="1"/>
            </c:dLbl>
            <c:dLbl>
              <c:idx val="2"/>
              <c:layout>
                <c:manualLayout>
                  <c:x val="-2.8673634435093399E-2"/>
                  <c:y val="6.8375589806760903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Развитие агропромышленного комплекса</c:v>
                </c:pt>
                <c:pt idx="1">
                  <c:v>Оказание содействия достижения целевых показателей реализации решаемых программ развития агропромышленного комплекса</c:v>
                </c:pt>
                <c:pt idx="2">
                  <c:v>Прочие мероприятия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2.0000000000000011E-2</c:v>
                </c:pt>
                <c:pt idx="1">
                  <c:v>0.93</c:v>
                </c:pt>
                <c:pt idx="2">
                  <c:v>0.05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5877815096149244E-2"/>
                  <c:y val="6.8375589806760903E-3"/>
                </c:manualLayout>
              </c:layout>
              <c:showVal val="1"/>
            </c:dLbl>
            <c:dLbl>
              <c:idx val="1"/>
              <c:layout>
                <c:manualLayout>
                  <c:x val="-2.293890754807469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0143088209130588E-2"/>
                  <c:y val="6.8375589806760903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Развитие агропромышленного комплекса</c:v>
                </c:pt>
                <c:pt idx="1">
                  <c:v>Оказание содействия достижения целевых показателей реализации решаемых программ развития агропромышленного комплекса</c:v>
                </c:pt>
                <c:pt idx="2">
                  <c:v>Прочие мероприятия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2.0000000000000011E-2</c:v>
                </c:pt>
                <c:pt idx="1">
                  <c:v>0.94000000000000061</c:v>
                </c:pt>
                <c:pt idx="2">
                  <c:v>4.0000000000000022E-2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5877815096149244E-2"/>
                  <c:y val="-2.7350235922704445E-2"/>
                </c:manualLayout>
              </c:layout>
              <c:showVal val="1"/>
            </c:dLbl>
            <c:dLbl>
              <c:idx val="2"/>
              <c:layout>
                <c:manualLayout>
                  <c:x val="-2.8673634435093402E-2"/>
                  <c:y val="6.8375589806760903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Развитие агропромышленного комплекса</c:v>
                </c:pt>
                <c:pt idx="1">
                  <c:v>Оказание содействия достижения целевых показателей реализации решаемых программ развития агропромышленного комплекса</c:v>
                </c:pt>
                <c:pt idx="2">
                  <c:v>Прочие мероприятия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0.48000000000000009</c:v>
                </c:pt>
                <c:pt idx="1">
                  <c:v>0.4900000000000001</c:v>
                </c:pt>
                <c:pt idx="2">
                  <c:v>3.0000000000000002E-2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4.0143088209130588E-2"/>
                  <c:y val="3.6781351758119751E-2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29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481E-2"/>
                  <c:y val="7.983291033169864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Содержание автомобильных дорог общего пользования муниципального значения
</c:v>
                </c:pt>
                <c:pt idx="1">
                  <c:v>Ремонт и капитальный ремонт автомобильных дорог общего пользования регионального или муниципального значения</c:v>
                </c:pt>
                <c:pt idx="2">
                  <c:v>Выполнение работ по строительному контролю
</c:v>
                </c:pt>
                <c:pt idx="3">
                  <c:v>Составление смет и проверка достоверности сметной допустимости</c:v>
                </c:pt>
                <c:pt idx="4">
                  <c:v>Оценка уязвимости мостовгородских агломераций</c:v>
                </c:pt>
                <c:pt idx="5">
                  <c:v>Мероприятия по повышению безопасности дорожного движения</c:v>
                </c:pt>
                <c:pt idx="6">
                  <c:v>Проектно-изыскательская работа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0.8500000000000002</c:v>
                </c:pt>
                <c:pt idx="1">
                  <c:v>7.0000000000000021E-2</c:v>
                </c:pt>
                <c:pt idx="2">
                  <c:v>1.0000000000000004E-2</c:v>
                </c:pt>
                <c:pt idx="3">
                  <c:v>1.0000000000000004E-2</c:v>
                </c:pt>
                <c:pt idx="4">
                  <c:v>2.0000000000000007E-2</c:v>
                </c:pt>
                <c:pt idx="5">
                  <c:v>2.0000000000000007E-2</c:v>
                </c:pt>
                <c:pt idx="6">
                  <c:v>2.0000000000000007E-2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0.28000000000000008</c:v>
                </c:pt>
                <c:pt idx="1">
                  <c:v>0.72000000000000064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4.0143088209130588E-2"/>
                  <c:y val="3.6781351758119765E-2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318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495E-2"/>
                  <c:y val="7.983291033169871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Нормативное содержание автомобильных дорог регионального значения</c:v>
                </c:pt>
                <c:pt idx="1">
                  <c:v>Капитальный ремонт автомобильных дорог регионального значения</c:v>
                </c:pt>
                <c:pt idx="2">
                  <c:v>Строительство и реконструкция автомобильных дорог регионального значения</c:v>
                </c:pt>
                <c:pt idx="3">
                  <c:v>Субсидии и иные МБТ местным бюджетам</c:v>
                </c:pt>
                <c:pt idx="4">
                  <c:v>Реализация программы комплексного развития транспортной инфраструктуры крупнейших городских агломераций</c:v>
                </c:pt>
                <c:pt idx="5">
                  <c:v>Расходы на управление фондом</c:v>
                </c:pt>
                <c:pt idx="6">
                  <c:v>Проценты за пользование бюджетными кредитами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0.85000000000000064</c:v>
                </c:pt>
                <c:pt idx="1">
                  <c:v>2.0000000000000011E-2</c:v>
                </c:pt>
                <c:pt idx="3">
                  <c:v>1.0000000000000005E-2</c:v>
                </c:pt>
                <c:pt idx="4">
                  <c:v>7.0000000000000021E-2</c:v>
                </c:pt>
                <c:pt idx="5">
                  <c:v>3.0000000000000002E-2</c:v>
                </c:pt>
                <c:pt idx="6">
                  <c:v>2.0000000000000011E-2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4.0143088209130588E-2"/>
                  <c:y val="3.6781351758119765E-2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318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495E-2"/>
                  <c:y val="7.983291033169871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Нормативное содержание автомобильных дорог регионального значения</c:v>
                </c:pt>
                <c:pt idx="1">
                  <c:v>Капитальный ремонт автомобильных дорог регионального значения</c:v>
                </c:pt>
                <c:pt idx="2">
                  <c:v>Строительство и реконструкция автомобильных дорог регионального значения</c:v>
                </c:pt>
                <c:pt idx="3">
                  <c:v>Субсидии и иные МБТ местным бюджетам</c:v>
                </c:pt>
                <c:pt idx="4">
                  <c:v>Реализация программы комплексного развития транспортной инфраструктуры крупнейших городских агломераций</c:v>
                </c:pt>
                <c:pt idx="5">
                  <c:v>Расходы на управление фондом</c:v>
                </c:pt>
                <c:pt idx="6">
                  <c:v>Проценты за пользование бюджетными кредитами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0.84000000000000064</c:v>
                </c:pt>
                <c:pt idx="1">
                  <c:v>9.0000000000000024E-2</c:v>
                </c:pt>
                <c:pt idx="3">
                  <c:v>1.0000000000000005E-2</c:v>
                </c:pt>
                <c:pt idx="4">
                  <c:v>4.0000000000000022E-2</c:v>
                </c:pt>
                <c:pt idx="5">
                  <c:v>2.0000000000000011E-2</c:v>
                </c:pt>
                <c:pt idx="6">
                  <c:v>2.0000000000000011E-2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0.13</c:v>
                </c:pt>
                <c:pt idx="1">
                  <c:v>0.25</c:v>
                </c:pt>
                <c:pt idx="2">
                  <c:v>0.67000000000000093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0.87000000000000066</c:v>
                </c:pt>
                <c:pt idx="1">
                  <c:v>0.75000000000000078</c:v>
                </c:pt>
                <c:pt idx="2">
                  <c:v>0.33000000000000046</c:v>
                </c:pt>
              </c:numCache>
            </c:numRef>
          </c:val>
        </c:ser>
        <c:overlap val="100"/>
        <c:axId val="155468544"/>
        <c:axId val="155470080"/>
      </c:barChart>
      <c:catAx>
        <c:axId val="155468544"/>
        <c:scaling>
          <c:orientation val="minMax"/>
        </c:scaling>
        <c:axPos val="b"/>
        <c:tickLblPos val="nextTo"/>
        <c:crossAx val="155470080"/>
        <c:crosses val="autoZero"/>
        <c:auto val="1"/>
        <c:lblAlgn val="ctr"/>
        <c:lblOffset val="100"/>
      </c:catAx>
      <c:valAx>
        <c:axId val="155470080"/>
        <c:scaling>
          <c:orientation val="minMax"/>
        </c:scaling>
        <c:delete val="1"/>
        <c:axPos val="l"/>
        <c:numFmt formatCode="0%" sourceLinked="1"/>
        <c:tickLblPos val="none"/>
        <c:crossAx val="1554685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565E-2"/>
          <c:y val="4.5132484825929346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23025.9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111319.1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16227.3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314.3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5371.3</c:v>
                </c:pt>
              </c:numCache>
            </c:numRef>
          </c:val>
        </c:ser>
        <c:axId val="155542656"/>
        <c:axId val="155544192"/>
      </c:barChart>
      <c:catAx>
        <c:axId val="155542656"/>
        <c:scaling>
          <c:orientation val="minMax"/>
        </c:scaling>
        <c:delete val="1"/>
        <c:axPos val="b"/>
        <c:tickLblPos val="none"/>
        <c:crossAx val="155544192"/>
        <c:crosses val="autoZero"/>
        <c:auto val="1"/>
        <c:lblAlgn val="ctr"/>
        <c:lblOffset val="100"/>
      </c:catAx>
      <c:valAx>
        <c:axId val="155544192"/>
        <c:scaling>
          <c:orientation val="minMax"/>
        </c:scaling>
        <c:delete val="1"/>
        <c:axPos val="l"/>
        <c:numFmt formatCode="General" sourceLinked="1"/>
        <c:tickLblPos val="none"/>
        <c:crossAx val="1555426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571E-2"/>
          <c:y val="4.5132484825929395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697E-2"/>
                  <c:y val="1.19538468561618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22844.09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108640.8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14712.3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314.3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5371.3</c:v>
                </c:pt>
              </c:numCache>
            </c:numRef>
          </c:val>
        </c:ser>
        <c:axId val="155663360"/>
        <c:axId val="155669248"/>
      </c:barChart>
      <c:catAx>
        <c:axId val="155663360"/>
        <c:scaling>
          <c:orientation val="minMax"/>
        </c:scaling>
        <c:delete val="1"/>
        <c:axPos val="b"/>
        <c:tickLblPos val="none"/>
        <c:crossAx val="155669248"/>
        <c:crosses val="autoZero"/>
        <c:auto val="1"/>
        <c:lblAlgn val="ctr"/>
        <c:lblOffset val="100"/>
      </c:catAx>
      <c:valAx>
        <c:axId val="155669248"/>
        <c:scaling>
          <c:orientation val="minMax"/>
        </c:scaling>
        <c:delete val="1"/>
        <c:axPos val="l"/>
        <c:numFmt formatCode="General" sourceLinked="1"/>
        <c:tickLblPos val="none"/>
        <c:crossAx val="155663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571E-2"/>
          <c:y val="4.5132484825929395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697E-2"/>
                  <c:y val="5.976923428080913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21946.420000000009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109846.2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14881.8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314.3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5371.3</c:v>
                </c:pt>
              </c:numCache>
            </c:numRef>
          </c:val>
        </c:ser>
        <c:axId val="155821184"/>
        <c:axId val="155822720"/>
      </c:barChart>
      <c:catAx>
        <c:axId val="155821184"/>
        <c:scaling>
          <c:orientation val="minMax"/>
        </c:scaling>
        <c:delete val="1"/>
        <c:axPos val="b"/>
        <c:tickLblPos val="none"/>
        <c:crossAx val="155822720"/>
        <c:crosses val="autoZero"/>
        <c:auto val="1"/>
        <c:lblAlgn val="ctr"/>
        <c:lblOffset val="100"/>
      </c:catAx>
      <c:valAx>
        <c:axId val="155822720"/>
        <c:scaling>
          <c:orientation val="minMax"/>
        </c:scaling>
        <c:delete val="1"/>
        <c:axPos val="l"/>
        <c:numFmt formatCode="General" sourceLinked="1"/>
        <c:tickLblPos val="none"/>
        <c:crossAx val="155821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568E-2"/>
          <c:y val="4.5132484825929374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1789.2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1908.8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1944.1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245</c:v>
                </c:pt>
              </c:numCache>
            </c:numRef>
          </c:val>
        </c:ser>
        <c:axId val="155865856"/>
        <c:axId val="155867392"/>
      </c:barChart>
      <c:catAx>
        <c:axId val="155865856"/>
        <c:scaling>
          <c:orientation val="minMax"/>
        </c:scaling>
        <c:delete val="1"/>
        <c:axPos val="b"/>
        <c:tickLblPos val="none"/>
        <c:crossAx val="155867392"/>
        <c:crosses val="autoZero"/>
        <c:auto val="1"/>
        <c:lblAlgn val="ctr"/>
        <c:lblOffset val="100"/>
      </c:catAx>
      <c:valAx>
        <c:axId val="155867392"/>
        <c:scaling>
          <c:orientation val="minMax"/>
        </c:scaling>
        <c:delete val="1"/>
        <c:axPos val="l"/>
        <c:numFmt formatCode="General" sourceLinked="1"/>
        <c:tickLblPos val="none"/>
        <c:crossAx val="155865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1794.1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1939.1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1903.1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axId val="155890816"/>
        <c:axId val="155892352"/>
      </c:barChart>
      <c:catAx>
        <c:axId val="155890816"/>
        <c:scaling>
          <c:orientation val="minMax"/>
        </c:scaling>
        <c:delete val="1"/>
        <c:axPos val="b"/>
        <c:tickLblPos val="none"/>
        <c:crossAx val="155892352"/>
        <c:crosses val="autoZero"/>
        <c:auto val="1"/>
        <c:lblAlgn val="ctr"/>
        <c:lblOffset val="100"/>
      </c:catAx>
      <c:valAx>
        <c:axId val="155892352"/>
        <c:scaling>
          <c:orientation val="minMax"/>
        </c:scaling>
        <c:delete val="1"/>
        <c:axPos val="l"/>
        <c:numFmt formatCode="General" sourceLinked="1"/>
        <c:tickLblPos val="none"/>
        <c:crossAx val="155890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575E-2"/>
          <c:y val="4.5132484825929423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1792.1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1924.5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1899.4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axId val="155952640"/>
        <c:axId val="155954176"/>
      </c:barChart>
      <c:catAx>
        <c:axId val="155952640"/>
        <c:scaling>
          <c:orientation val="minMax"/>
        </c:scaling>
        <c:delete val="1"/>
        <c:axPos val="b"/>
        <c:tickLblPos val="none"/>
        <c:crossAx val="155954176"/>
        <c:crosses val="autoZero"/>
        <c:auto val="1"/>
        <c:lblAlgn val="ctr"/>
        <c:lblOffset val="100"/>
      </c:catAx>
      <c:valAx>
        <c:axId val="155954176"/>
        <c:scaling>
          <c:orientation val="minMax"/>
        </c:scaling>
        <c:delete val="1"/>
        <c:axPos val="l"/>
        <c:numFmt formatCode="General" sourceLinked="1"/>
        <c:tickLblPos val="none"/>
        <c:crossAx val="1559526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228.8</c:v>
                </c:pt>
                <c:pt idx="1">
                  <c:v>114.4</c:v>
                </c:pt>
                <c:pt idx="2">
                  <c:v>114.4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22590.1</c:v>
                </c:pt>
                <c:pt idx="1">
                  <c:v>13174.5</c:v>
                </c:pt>
                <c:pt idx="2">
                  <c:v>10333.1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10265</c:v>
                </c:pt>
                <c:pt idx="1">
                  <c:v>10761</c:v>
                </c:pt>
                <c:pt idx="2">
                  <c:v>11219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1261.8</c:v>
                </c:pt>
                <c:pt idx="1">
                  <c:v>1261.8</c:v>
                </c:pt>
                <c:pt idx="2">
                  <c:v>1261.8</c:v>
                </c:pt>
              </c:numCache>
            </c:numRef>
          </c:val>
        </c:ser>
        <c:overlap val="100"/>
        <c:axId val="156104960"/>
        <c:axId val="155987968"/>
      </c:barChart>
      <c:catAx>
        <c:axId val="156104960"/>
        <c:scaling>
          <c:orientation val="minMax"/>
        </c:scaling>
        <c:axPos val="b"/>
        <c:tickLblPos val="nextTo"/>
        <c:crossAx val="155987968"/>
        <c:crosses val="autoZero"/>
        <c:auto val="1"/>
        <c:lblAlgn val="ctr"/>
        <c:lblOffset val="100"/>
      </c:catAx>
      <c:valAx>
        <c:axId val="155987968"/>
        <c:scaling>
          <c:orientation val="minMax"/>
        </c:scaling>
        <c:delete val="1"/>
        <c:axPos val="l"/>
        <c:numFmt formatCode="General" sourceLinked="1"/>
        <c:tickLblPos val="none"/>
        <c:crossAx val="156104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0.26</c:v>
                </c:pt>
                <c:pt idx="1">
                  <c:v>0.74000000000000121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overlap val="100"/>
        <c:axId val="156007424"/>
        <c:axId val="156197632"/>
      </c:barChart>
      <c:catAx>
        <c:axId val="156007424"/>
        <c:scaling>
          <c:orientation val="minMax"/>
        </c:scaling>
        <c:axPos val="b"/>
        <c:tickLblPos val="nextTo"/>
        <c:crossAx val="156197632"/>
        <c:crosses val="autoZero"/>
        <c:auto val="1"/>
        <c:lblAlgn val="ctr"/>
        <c:lblOffset val="100"/>
      </c:catAx>
      <c:valAx>
        <c:axId val="156197632"/>
        <c:scaling>
          <c:orientation val="minMax"/>
        </c:scaling>
        <c:delete val="1"/>
        <c:axPos val="l"/>
        <c:numFmt formatCode="General" sourceLinked="1"/>
        <c:tickLblPos val="none"/>
        <c:crossAx val="156007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0.60000000000000064</c:v>
                </c:pt>
                <c:pt idx="1">
                  <c:v>0.27</c:v>
                </c:pt>
                <c:pt idx="2">
                  <c:v>0.13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0.63000000000000134</c:v>
                </c:pt>
                <c:pt idx="1">
                  <c:v>0.30000000000000032</c:v>
                </c:pt>
                <c:pt idx="2">
                  <c:v>7.0000000000000021E-2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0.64000000000000135</c:v>
                </c:pt>
                <c:pt idx="1">
                  <c:v>0.29000000000000031</c:v>
                </c:pt>
                <c:pt idx="2">
                  <c:v>7.0000000000000021E-2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Кредиты кредитных организаций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Кредиты кредитных организаций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Кредиты кредитных организаций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0.23</c:v>
                </c:pt>
                <c:pt idx="1">
                  <c:v>0.77000000000000135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0.23869</cdr:x>
      <cdr:y>0.09804</cdr:y>
    </cdr:from>
    <cdr:to>
      <cdr:x>0.37547</cdr:x>
      <cdr:y>0.32331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57322" y="214314"/>
          <a:ext cx="777777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14696,8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120 тыс. руб.</a:t>
          </a:r>
          <a:endParaRPr lang="ru-RU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28 %</a:t>
          </a:r>
        </a:p>
        <a:p xmlns:a="http://schemas.openxmlformats.org/drawingml/2006/main">
          <a:r>
            <a:rPr lang="ru-RU" sz="1200" dirty="0" smtClean="0"/>
            <a:t>88099,42 тыс. руб.</a:t>
          </a:r>
          <a:endParaRPr lang="ru-RU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14 %</a:t>
          </a:r>
        </a:p>
        <a:p xmlns:a="http://schemas.openxmlformats.org/drawingml/2006/main">
          <a:r>
            <a:rPr lang="ru-RU" sz="1200" dirty="0" smtClean="0"/>
            <a:t>46708,7 тыс. руб.</a:t>
          </a:r>
          <a:endParaRPr lang="ru-RU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120 тыс. руб.</a:t>
          </a:r>
          <a:endParaRPr lang="ru-RU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25 %</a:t>
          </a:r>
        </a:p>
        <a:p xmlns:a="http://schemas.openxmlformats.org/drawingml/2006/main">
          <a:r>
            <a:rPr lang="ru-RU" sz="1200" dirty="0" smtClean="0"/>
            <a:t>74824,1 тыс. руб.</a:t>
          </a:r>
          <a:endParaRPr lang="ru-RU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14 %</a:t>
          </a:r>
        </a:p>
        <a:p xmlns:a="http://schemas.openxmlformats.org/drawingml/2006/main">
          <a:r>
            <a:rPr lang="ru-RU" sz="1200" dirty="0" smtClean="0"/>
            <a:t>41320,6 тыс. руб.</a:t>
          </a:r>
          <a:endParaRPr lang="ru-RU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0.80519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20 тыс. руб.</a:t>
          </a:r>
          <a:endParaRPr lang="ru-RU" sz="12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25 %</a:t>
          </a:r>
        </a:p>
        <a:p xmlns:a="http://schemas.openxmlformats.org/drawingml/2006/main">
          <a:r>
            <a:rPr lang="ru-RU" sz="1200" dirty="0" smtClean="0"/>
            <a:t>74906,4 тыс. руб.</a:t>
          </a:r>
          <a:endParaRPr lang="ru-RU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14 %</a:t>
          </a:r>
        </a:p>
        <a:p xmlns:a="http://schemas.openxmlformats.org/drawingml/2006/main">
          <a:r>
            <a:rPr lang="ru-RU" sz="1200" dirty="0" smtClean="0"/>
            <a:t>41341,9 тыс. руб.</a:t>
          </a:r>
          <a:endParaRPr lang="ru-RU" sz="12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0.80519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20 тыс. руб.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0.1913</cdr:x>
      <cdr:y>0.13889</cdr:y>
    </cdr:from>
    <cdr:to>
      <cdr:x>0.29565</cdr:x>
      <cdr:y>0.33037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571636" y="357190"/>
          <a:ext cx="857256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4505,7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0.03909</cdr:y>
    </cdr:from>
    <cdr:to>
      <cdr:x>0.25333</cdr:x>
      <cdr:y>0.14331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81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33177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0.02606</cdr:y>
    </cdr:from>
    <cdr:to>
      <cdr:x>0.57333</cdr:x>
      <cdr:y>0.13028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142876"/>
          <a:ext cx="78581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33722,4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</cdr:y>
    </cdr:from>
    <cdr:to>
      <cdr:x>0.89333</cdr:x>
      <cdr:y>0.10423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-214314"/>
          <a:ext cx="78581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36142,1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0.05</cdr:y>
    </cdr:from>
    <cdr:to>
      <cdr:x>0.25333</cdr:x>
      <cdr:y>0.15422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2379,1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0.05</cdr:y>
    </cdr:from>
    <cdr:to>
      <cdr:x>0.57333</cdr:x>
      <cdr:y>0.15422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2019,1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0.05</cdr:y>
    </cdr:from>
    <cdr:to>
      <cdr:x>0.89333</cdr:x>
      <cdr:y>0.15423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85752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2019,1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0.11962</cdr:x>
      <cdr:y>0.03157</cdr:y>
    </cdr:from>
    <cdr:to>
      <cdr:x>0.23073</cdr:x>
      <cdr:y>0.15784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" y="142876"/>
          <a:ext cx="66357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620,4</a:t>
          </a:r>
        </a:p>
        <a:p xmlns:a="http://schemas.openxmlformats.org/drawingml/2006/main"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0.44259</cdr:x>
      <cdr:y>0.03157</cdr:y>
    </cdr:from>
    <cdr:to>
      <cdr:x>0.5537</cdr:x>
      <cdr:y>0.15784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43206" y="142876"/>
          <a:ext cx="66357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320,4</a:t>
          </a:r>
        </a:p>
        <a:p xmlns:a="http://schemas.openxmlformats.org/drawingml/2006/main"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0.75359</cdr:x>
      <cdr:y>0.03157</cdr:y>
    </cdr:from>
    <cdr:to>
      <cdr:x>0.8647</cdr:x>
      <cdr:y>0.15784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00594" y="142876"/>
          <a:ext cx="66357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120,4</a:t>
          </a:r>
        </a:p>
        <a:p xmlns:a="http://schemas.openxmlformats.org/drawingml/2006/main">
          <a:r>
            <a:rPr lang="ru-RU" sz="1400" dirty="0" smtClean="0"/>
            <a:t>тыс. руб.</a:t>
          </a:r>
          <a:endParaRPr lang="ru-RU" sz="14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0.03909</cdr:y>
    </cdr:from>
    <cdr:to>
      <cdr:x>0.25333</cdr:x>
      <cdr:y>0.14331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81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34345,7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0.175</cdr:y>
    </cdr:from>
    <cdr:to>
      <cdr:x>0.57333</cdr:x>
      <cdr:y>0.27922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100013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25311,7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0.2125</cdr:y>
    </cdr:from>
    <cdr:to>
      <cdr:x>0.89333</cdr:x>
      <cdr:y>0.31673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1214446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23261,3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0.0375</cdr:y>
    </cdr:from>
    <cdr:to>
      <cdr:x>0.25333</cdr:x>
      <cdr:y>0.14172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0.0375</cdr:y>
    </cdr:from>
    <cdr:to>
      <cdr:x>0.57333</cdr:x>
      <cdr:y>0.14172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0.0375</cdr:y>
    </cdr:from>
    <cdr:to>
      <cdr:x>0.89333</cdr:x>
      <cdr:y>0.14173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14314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0.3552</cdr:x>
      <cdr:y>0</cdr:y>
    </cdr:from>
    <cdr:to>
      <cdr:x>0.62842</cdr:x>
      <cdr:y>0.12901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0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2017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0.1913</cdr:x>
      <cdr:y>0.11111</cdr:y>
    </cdr:from>
    <cdr:to>
      <cdr:x>0.29565</cdr:x>
      <cdr:y>0.30259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571636" y="285752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6406,3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0.08571</cdr:y>
    </cdr:from>
    <cdr:to>
      <cdr:x>0.14236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48" y="42862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341479,5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0.14409</cdr:x>
      <cdr:y>0.14286</cdr:y>
    </cdr:from>
    <cdr:to>
      <cdr:x>0.25521</cdr:x>
      <cdr:y>0.2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85842" y="714380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302191,2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0.26562</cdr:x>
      <cdr:y>0.11429</cdr:y>
    </cdr:from>
    <cdr:to>
      <cdr:x>0.37673</cdr:x>
      <cdr:y>0.17143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85974" y="571504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316018,42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0.39583</cdr:x>
      <cdr:y>0.15714</cdr:y>
    </cdr:from>
    <cdr:to>
      <cdr:x>0.50694</cdr:x>
      <cdr:y>0.21429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57544" y="78581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293167,79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0.51736</cdr:x>
      <cdr:y>0.15714</cdr:y>
    </cdr:from>
    <cdr:to>
      <cdr:x>0.62847</cdr:x>
      <cdr:y>0.21429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57676" y="78581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294200,52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30" y="500066"/>
          <a:ext cx="100013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28 %</a:t>
          </a:r>
        </a:p>
        <a:p xmlns:a="http://schemas.openxmlformats.org/drawingml/2006/main">
          <a:r>
            <a:rPr lang="ru-RU" sz="1200" dirty="0" smtClean="0"/>
            <a:t>96576,5 тыс. руб.</a:t>
          </a:r>
          <a:endParaRPr lang="ru-RU" sz="12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68" y="500066"/>
          <a:ext cx="100013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17 %</a:t>
          </a:r>
        </a:p>
        <a:p xmlns:a="http://schemas.openxmlformats.org/drawingml/2006/main">
          <a:r>
            <a:rPr lang="ru-RU" sz="1200" dirty="0" smtClean="0"/>
            <a:t>59503,2 тыс. руб.</a:t>
          </a:r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68" y="500066"/>
          <a:ext cx="100013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108 тыс. руб.</a:t>
          </a:r>
          <a:endParaRPr lang="ru-RU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25 %</a:t>
          </a:r>
        </a:p>
        <a:p xmlns:a="http://schemas.openxmlformats.org/drawingml/2006/main">
          <a:r>
            <a:rPr lang="ru-RU" sz="1200" dirty="0" smtClean="0"/>
            <a:t>75951 тыс. руб.</a:t>
          </a:r>
          <a:endParaRPr lang="ru-RU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17 %</a:t>
          </a:r>
        </a:p>
        <a:p xmlns:a="http://schemas.openxmlformats.org/drawingml/2006/main">
          <a:r>
            <a:rPr lang="ru-RU" sz="1200" dirty="0" smtClean="0"/>
            <a:t>50787,5 тыс. руб.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A416-6826-45AE-B963-C09DF4F0C9E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D92C-48F8-47F2-82A5-02E01A07D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F3A2-D166-42DA-931F-370A73057F8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0.xml"/><Relationship Id="rId4" Type="http://schemas.openxmlformats.org/officeDocument/2006/relationships/chart" Target="../charts/char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4.xml"/><Relationship Id="rId4" Type="http://schemas.openxmlformats.org/officeDocument/2006/relationships/chart" Target="../charts/chart5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8.xml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68.xml"/><Relationship Id="rId4" Type="http://schemas.openxmlformats.org/officeDocument/2006/relationships/chart" Target="../charts/chart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0.xml"/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7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7.xml"/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7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5.xml"/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elnich-msu.ru/" TargetMode="External"/><Relationship Id="rId2" Type="http://schemas.openxmlformats.org/officeDocument/2006/relationships/hyperlink" Target="mailto:fo13@depfin.kirov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 проекту решения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Котельничской</a:t>
            </a:r>
            <a:r>
              <a:rPr lang="ru-RU" dirty="0" smtClean="0">
                <a:solidFill>
                  <a:schemeClr val="tx1"/>
                </a:solidFill>
              </a:rPr>
              <a:t> районной Думы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«О бюджете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района на 2017 год и на плановый период 2018 и 2019 годов»</a:t>
            </a:r>
            <a:endParaRPr lang="ru-RU" dirty="0">
              <a:solidFill>
                <a:schemeClr val="tx1"/>
              </a:solidFill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Акцизы по акцизным товарам (продукции)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1000108"/>
            <a:ext cx="7541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5836,8</a:t>
            </a:r>
            <a:endParaRPr lang="ru-RU" sz="1400" dirty="0" smtClean="0"/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928670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6157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928670"/>
            <a:ext cx="7541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6402,3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857232"/>
            <a:ext cx="754181" cy="50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6657,6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3857628"/>
            <a:ext cx="3071834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Акциз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один из видов налога, представляющий не связанный с получением дохода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винно-водочные изделия, табачные изделия, деликатесы, предметы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роскоши, нефтепродукты. Плательщики акциза являются потребители, приобретающие товары, которые облагаются акцизным сбором.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9,0%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10,0%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10,0%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акцизов в общем объеме налоговых и неналоговых доходов районного бюджета в 2017, 2018 и 2019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43702" y="2928934"/>
            <a:ext cx="235742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Увеличение поступлений по акцизам на нефтепродукты обусловлено увеличением ставок акцизов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совокупный доход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500438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4143380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16994,5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357950" y="1000108"/>
            <a:ext cx="2000264" cy="17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районный бюджет от субъектов малого и среднего бизнеса поступают платежи по налогу, взимаемому в связи с применением упрощенной системы налогообложения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85720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143108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929058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14415" y="1857364"/>
            <a:ext cx="64294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33%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71803" y="1857364"/>
            <a:ext cx="64294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30%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3" y="1857364"/>
            <a:ext cx="64294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30%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596" y="92867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налогов на совокупный доход  в общем объеме налоговых и неналоговых доходов районного бюджета в 2017, 2018 и 2019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428860" y="4429132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13899,6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6" y="4071942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21584,3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4000504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19003,25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768" y="3929066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19885,98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14348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1736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357686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имущество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1428736"/>
            <a:ext cx="7541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5196,1</a:t>
            </a:r>
            <a:endParaRPr lang="ru-RU" sz="1400" dirty="0" smtClean="0"/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928670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7915,2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928670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7954,78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928670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8026,37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3500438"/>
            <a:ext cx="314327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имущество организаций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Объектами налогообложения для российских организаций признается движимое и недвижимое имущество (в том числе имущество, переданное во временное владение, в пользование, распоряжение,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доверительное управление, внесенное в совместную деятельность или полученное по концессионному соглашению)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12,0%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13,0%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12,0%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акцизов в общем объеме налоговых и неналоговых доходов районного бюджета в 2017, 2018 и 2019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неналоговых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357298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15240,5 тыс. руб. – всего неналоговых доходов.</a:t>
            </a:r>
          </a:p>
          <a:p>
            <a:r>
              <a:rPr lang="ru-RU" sz="1000" dirty="0" smtClean="0"/>
              <a:t>Это составляет 5%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357298"/>
            <a:ext cx="2858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15395,61 тыс. руб. – всего неналоговых доходов.</a:t>
            </a:r>
          </a:p>
          <a:p>
            <a:r>
              <a:rPr lang="ru-RU" sz="1000" dirty="0" smtClean="0"/>
              <a:t>Это составляет 5%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1357298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15600,92 тыс. руб. – всего налоговых доходов.</a:t>
            </a:r>
          </a:p>
          <a:p>
            <a:r>
              <a:rPr lang="ru-RU" sz="1000" dirty="0" smtClean="0"/>
              <a:t>Это составляет 5% в общем объеме доходов.</a:t>
            </a:r>
            <a:endParaRPr lang="ru-RU" sz="1000" dirty="0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3143240" y="928670"/>
          <a:ext cx="278605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143636" y="928670"/>
          <a:ext cx="2714612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Объем и структура безвозмездных поступлений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250495,32 тыс. руб. – всего безвозмездных поступлений.</a:t>
            </a:r>
          </a:p>
          <a:p>
            <a:r>
              <a:rPr lang="ru-RU" sz="1000" dirty="0" smtClean="0"/>
              <a:t>Это составляет 79% в общем объеме доходов.</a:t>
            </a:r>
            <a:endParaRPr lang="ru-RU" sz="1000" dirty="0"/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071802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14646" y="1428736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229379,7 тыс. руб. – всего безвозмездных поступлений.</a:t>
            </a:r>
          </a:p>
          <a:p>
            <a:r>
              <a:rPr lang="ru-RU" sz="1000" dirty="0" smtClean="0"/>
              <a:t>Это составляет 78% в общем объеме доходов.</a:t>
            </a:r>
            <a:endParaRPr lang="ru-RU" sz="10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5929322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929290" y="1428736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228360,9 тыс. руб. – всего безвозмездных поступлений.</a:t>
            </a:r>
          </a:p>
          <a:p>
            <a:r>
              <a:rPr lang="ru-RU" sz="1000" dirty="0" smtClean="0"/>
              <a:t>Это составляет 78%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РАСХОДЫ</a:t>
            </a:r>
            <a:endParaRPr lang="ru-RU" sz="7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Расходы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7"/>
          <a:ext cx="93583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Расходы районного бюджета по разделам бюджетной классификации расходов бюджетов, тыс. рублей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2015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54 %</a:t>
            </a:r>
          </a:p>
          <a:p>
            <a:r>
              <a:rPr lang="ru-RU" sz="1200" dirty="0" smtClean="0"/>
              <a:t>182151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338338,7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2015 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2016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57 %</a:t>
            </a:r>
          </a:p>
          <a:p>
            <a:r>
              <a:rPr lang="ru-RU" sz="1200" dirty="0" smtClean="0"/>
              <a:t>172246,9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299105,4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2016 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проекта районного бюджета основывается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Проекте основных направлений бюджетной политики и основных направлений налоговой политики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на 2017 год и на плановый период 2018 и 2019 годов;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Бюджетном послании главы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муниципального района;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Прогнозе социально-экономического развития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Бюджетном прогнозе (проекте бюджетного прогноза)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Муниципальных программах (проектах муниципальных программ, проектах изменений муниципальных программ)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2017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57 %</a:t>
            </a:r>
          </a:p>
          <a:p>
            <a:r>
              <a:rPr lang="ru-RU" sz="1200" dirty="0" smtClean="0"/>
              <a:t>178646,6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313574,72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2017 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2018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60 %</a:t>
            </a:r>
          </a:p>
          <a:p>
            <a:r>
              <a:rPr lang="ru-RU" sz="1200" dirty="0" smtClean="0"/>
              <a:t>174659,19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290823,89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2018 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2019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60 %</a:t>
            </a:r>
          </a:p>
          <a:p>
            <a:r>
              <a:rPr lang="ru-RU" sz="1200" dirty="0" smtClean="0"/>
              <a:t>175588,32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291856,62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2019 г. (отчет)</a:t>
            </a:r>
            <a:endParaRPr lang="ru-RU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общегосударственные вопросы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2369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Руководство и управление в сфере установленных функций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главы муниципального образования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муниципального района,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контрольно-счетной комиссии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отраслевых органов администрации района, осуществляющих реализацию муниципальных функций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за счет средств областного бюджета по выполнению государственных полномочий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3286124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Резервные фонды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3714752"/>
            <a:ext cx="3286116" cy="3077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</a:t>
            </a:r>
            <a:r>
              <a:rPr lang="ru-RU" sz="1200" dirty="0" err="1" smtClean="0"/>
              <a:t>централизованнрй</a:t>
            </a:r>
            <a:r>
              <a:rPr lang="ru-RU" sz="1200" dirty="0" smtClean="0"/>
              <a:t> бухгалтерии и обслуживающего персонала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технических работников отдела по управлению имуществом и земельными ресурсами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финансовое обеспечение переданных государственных полномочий в области архивных фондов и административных комиссий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проведение мероприятий по развитию муниципальной службы и информатизации деятельности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иные мероприятия</a:t>
            </a:r>
            <a:endParaRPr lang="ru-RU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на национальную оборону, национальную безопасность и правоохранительную деятельность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2185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Содержание единой дежурно-диспетчерской службы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 Кировской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Мероприятия направленные на профилактику правонарушений и преступлений в </a:t>
            </a:r>
            <a:r>
              <a:rPr lang="ru-RU" sz="1200" dirty="0" err="1" smtClean="0"/>
              <a:t>Котельничском</a:t>
            </a:r>
            <a:r>
              <a:rPr lang="ru-RU" sz="12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Выполнение работ по реконструкции региональной системы оповещения населения Кировской области (2017 год)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071810"/>
            <a:ext cx="3286116" cy="123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оборона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Субвенция местным бюджетам на реализацию полномочий по осуществлению первичного воинского учета на территориях, где отсутствуют военные комиссариаты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000636"/>
            <a:ext cx="4786346" cy="11695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2 муниципальных программ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Кировской области: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Развитие муниципального управления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Управление муниципальными финансами и регулирование межбюджетных отношений</a:t>
            </a:r>
            <a:endParaRPr lang="ru-RU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на национальную экономику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57752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314" y="571480"/>
            <a:ext cx="2057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Дорожное хозяйство</a:t>
            </a:r>
            <a:endParaRPr lang="ru-RU" sz="16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858016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58016" y="571480"/>
            <a:ext cx="19295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Сельское хозяйство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00010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33153</a:t>
            </a:r>
          </a:p>
          <a:p>
            <a:r>
              <a:rPr lang="ru-RU" sz="1200" b="1" dirty="0" smtClean="0"/>
              <a:t>33398,3</a:t>
            </a:r>
          </a:p>
          <a:p>
            <a:r>
              <a:rPr lang="ru-RU" sz="1200" b="1" dirty="0" smtClean="0"/>
              <a:t>33653,6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1000108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11292,5</a:t>
            </a:r>
          </a:p>
          <a:p>
            <a:r>
              <a:rPr lang="ru-RU" sz="1200" b="1" dirty="0" smtClean="0"/>
              <a:t>5959,1</a:t>
            </a:r>
          </a:p>
          <a:p>
            <a:r>
              <a:rPr lang="ru-RU" sz="1200" b="1" dirty="0" smtClean="0"/>
              <a:t>5925,1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228599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1472" y="4000504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2428860" y="2357430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Транспорт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Субсидии юридическим лицам и индивидуальным предпринимателям, осуществляющим перевозку пассажиров автомобильным транспортом пригородных,  </a:t>
            </a:r>
            <a:r>
              <a:rPr lang="ru-RU" sz="4800" dirty="0" err="1" smtClean="0"/>
              <a:t>внутримуниципальных</a:t>
            </a:r>
            <a:r>
              <a:rPr lang="ru-RU" sz="4800" dirty="0" smtClean="0"/>
              <a:t> и межмуниципальных маршрутах  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235743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240</a:t>
            </a:r>
          </a:p>
          <a:p>
            <a:r>
              <a:rPr lang="ru-RU" sz="1200" b="1" dirty="0" smtClean="0"/>
              <a:t>240</a:t>
            </a:r>
          </a:p>
          <a:p>
            <a:r>
              <a:rPr lang="ru-RU" sz="1200" b="1" dirty="0" smtClean="0"/>
              <a:t>240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43042" y="414338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240</a:t>
            </a:r>
          </a:p>
          <a:p>
            <a:r>
              <a:rPr lang="ru-RU" sz="1200" b="1" dirty="0" smtClean="0"/>
              <a:t>240</a:t>
            </a:r>
          </a:p>
          <a:p>
            <a:r>
              <a:rPr lang="ru-RU" sz="1200" b="1" dirty="0" smtClean="0"/>
              <a:t>240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28860" y="4071942"/>
            <a:ext cx="6286544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Другие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Поддержка малого и среднего предпринимательства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туризма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строительства и архитектуры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  <a:endParaRPr lang="ru-RU" sz="48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428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44703,3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64304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39615,2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07180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39836,5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2017 г.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4304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2018 г.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2019 г.</a:t>
            </a:r>
            <a:endParaRPr lang="ru-RU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на сельское хозяйство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42910" y="92867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642910" y="271462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1472" y="450057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643174" y="12858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11292,5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643174" y="307181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5959,1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643174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5925,1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54292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2019 г.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364331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2018 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18573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2017 г.</a:t>
            </a:r>
            <a:endParaRPr lang="ru-RU" sz="1400" dirty="0"/>
          </a:p>
        </p:txBody>
      </p:sp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42910" y="857232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312255"/>
            <a:ext cx="4429156" cy="328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50" y="0"/>
            <a:ext cx="892975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дорожное хозяйство (дорожный фонд) тыс. руб.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642918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928794" y="2643182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928794" y="4572008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857620" y="85723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33153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57620" y="2928934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33398,3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857620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33653,6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150017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2017 году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3500438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2018 году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57620" y="542926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2019 году</a:t>
            </a:r>
            <a:endParaRPr lang="ru-RU" sz="14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715008" y="4500570"/>
            <a:ext cx="3071834" cy="17859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</a:rPr>
              <a:t>Котельничском</a:t>
            </a:r>
            <a:r>
              <a:rPr lang="ru-RU" sz="2000" dirty="0" smtClean="0">
                <a:solidFill>
                  <a:schemeClr val="bg1"/>
                </a:solidFill>
              </a:rPr>
              <a:t> районе протяженность автомобильных дорог местного значения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составляет 544,2 км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1406" y="857232"/>
            <a:ext cx="1928826" cy="37862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Доходы от уплаты акцизов на автомобильный бензин, прямогонный бензин, дизельное топливо, моторное масло для дизельных и карбюраторных (</a:t>
            </a:r>
            <a:r>
              <a:rPr lang="ru-RU" sz="1200" dirty="0" err="1" smtClean="0">
                <a:solidFill>
                  <a:schemeClr val="bg1"/>
                </a:solidFill>
              </a:rPr>
              <a:t>инжекторных</a:t>
            </a:r>
            <a:r>
              <a:rPr lang="ru-RU" sz="1200" dirty="0" smtClean="0">
                <a:solidFill>
                  <a:schemeClr val="bg1"/>
                </a:solidFill>
              </a:rPr>
              <a:t>) двигателей, производимых на территории РФ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Субсидия из областного бюджета на осуществление дорожной деятельности в отношении автомобильных дорог общего пользования местного значения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61042" y="928670"/>
            <a:ext cx="3382958" cy="291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59721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57158" y="714356"/>
            <a:ext cx="5214942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Расходы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будут финансироваться в рамках муниципальной программы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Котельничского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района «Развитие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коммунальной и жилищной инфраструктуры»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29322" y="1000108"/>
            <a:ext cx="2928926" cy="178595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ЖИЛИЩНОЕ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+mj-lt"/>
                <a:ea typeface="+mj-ea"/>
                <a:cs typeface="+mj-cs"/>
              </a:rPr>
              <a:t>Средства</a:t>
            </a:r>
            <a:r>
              <a:rPr lang="ru-RU" dirty="0" smtClean="0">
                <a:latin typeface="+mj-lt"/>
                <a:ea typeface="+mj-ea"/>
                <a:cs typeface="+mj-cs"/>
              </a:rPr>
              <a:t> на уплату обязательных взносов на капитальный ремонт общего имущества в многоквартирных домах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929322" y="3000372"/>
            <a:ext cx="2928926" cy="300039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КОММУНАЛЬНОЕ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+mj-lt"/>
                <a:ea typeface="+mj-ea"/>
                <a:cs typeface="+mj-cs"/>
              </a:rPr>
              <a:t>Расходы на приобретение водо</a:t>
            </a:r>
            <a:r>
              <a:rPr lang="ru-RU" dirty="0" smtClean="0">
                <a:latin typeface="+mj-lt"/>
                <a:ea typeface="+mj-ea"/>
                <a:cs typeface="+mj-cs"/>
              </a:rPr>
              <a:t>грейных котлов и проведение работ (оказание услуг), связанных с обеспечением функционирования систем теплоснабжения </a:t>
            </a:r>
            <a:r>
              <a:rPr lang="ru-RU" dirty="0" err="1" smtClean="0">
                <a:latin typeface="+mj-lt"/>
                <a:ea typeface="+mj-ea"/>
                <a:cs typeface="+mj-cs"/>
              </a:rPr>
              <a:t>Котельничского</a:t>
            </a:r>
            <a:r>
              <a:rPr lang="ru-RU" dirty="0" smtClean="0">
                <a:latin typeface="+mj-lt"/>
                <a:ea typeface="+mj-ea"/>
                <a:cs typeface="+mj-cs"/>
              </a:rPr>
              <a:t> муниципального района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образование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571480"/>
            <a:ext cx="300039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Дошкольное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5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образования в муниципальных дошкольных 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питания льготной категории детей в образовательных учреждения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муниципального района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14282" y="21429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428644" y="1071530"/>
            <a:ext cx="171451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156257,9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2107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214282" y="235743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 rot="16200000">
            <a:off x="-428644" y="3214670"/>
            <a:ext cx="171451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151882,79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2108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Содержимое 3"/>
          <p:cNvGraphicFramePr>
            <a:graphicFrameLocks/>
          </p:cNvGraphicFramePr>
          <p:nvPr/>
        </p:nvGraphicFramePr>
        <p:xfrm>
          <a:off x="214282" y="450057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Заголовок 1"/>
          <p:cNvSpPr txBox="1">
            <a:spLocks/>
          </p:cNvSpPr>
          <p:nvPr/>
        </p:nvSpPr>
        <p:spPr>
          <a:xfrm rot="16200000">
            <a:off x="-428644" y="5357810"/>
            <a:ext cx="171451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152360,02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2109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15008" y="2071678"/>
            <a:ext cx="3000396" cy="1357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Общее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 14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начального общего, основного общего, среднего общего и дополнительного образования детей в муниципальных общеобразовательных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питания льготной категории детей в образовательных учреждения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муниципального района Кировской области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Подготовка образовательных учреждений к новому учебному году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5715008" y="4071942"/>
            <a:ext cx="3000396" cy="15001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Молодёжная политика и оздоровление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Оплата стоимости питания детей в лагерях, организованных образовательными организациями, осуществляющими организацию отдыха и оздоровления обучающихся в каникулярное время с дневным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пребыванием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Мероприятия в сфере молодежной политики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районе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715008" y="3500438"/>
            <a:ext cx="3000396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Дополнительное образование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Финансовое обеспечение деятельности 3 районных учреждений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5008" y="5643554"/>
            <a:ext cx="3000396" cy="1143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Другие вопросы в области образования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Противодействие коррупции в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районе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деятельности централизованной бухгалтерии, методкабинета и хозяйственно-эксплуатационной группы Управления образования администрации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формирования районного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Формирование районного бюджета на 2017 и на плановый период 2018 и 2019 годы осуществлялось в соответствии с задачами, определёнными Бюджетным посланием Главы </a:t>
            </a:r>
            <a:r>
              <a:rPr lang="ru-RU" sz="3400" dirty="0" err="1" smtClean="0"/>
              <a:t>Котельничского</a:t>
            </a:r>
            <a:r>
              <a:rPr lang="ru-RU" sz="3400" dirty="0" smtClean="0"/>
              <a:t> района, прогнозом социально-экономического развития района муниципальными программами </a:t>
            </a:r>
            <a:r>
              <a:rPr lang="ru-RU" sz="3400" dirty="0" err="1" smtClean="0"/>
              <a:t>Котельничского</a:t>
            </a:r>
            <a:r>
              <a:rPr lang="ru-RU" sz="3400" dirty="0" smtClean="0"/>
              <a:t> района.</a:t>
            </a:r>
          </a:p>
          <a:p>
            <a:pPr algn="just">
              <a:buNone/>
            </a:pPr>
            <a:r>
              <a:rPr lang="ru-RU" sz="3400" dirty="0"/>
              <a:t>	</a:t>
            </a:r>
            <a:r>
              <a:rPr lang="ru-RU" sz="3400" dirty="0" smtClean="0"/>
              <a:t>Планирование районного бюджета осуществлялось в соответствии с методиками прогнозирования поступления доходов, утверждёнными главными администраторами доходов бюджетов бюджетной системы и приказом финансового управления от 29.07.2016 №48 «Об утверждении Методики планирования бюджетных ассигнований районного бюджета».</a:t>
            </a:r>
          </a:p>
          <a:p>
            <a:pPr algn="just"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культуру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000108"/>
            <a:ext cx="321471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Расходы будут осуществляться в рамках двух муниципальных программ </a:t>
            </a:r>
            <a:r>
              <a:rPr lang="ru-RU" sz="1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 Кировской области: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Развитие культуры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214678" y="285728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358082" y="642918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5887,1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358082" y="271462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5716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58082" y="4643446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5736,3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1214422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2017 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521495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2019 г.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58082" y="328612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2018 г.</a:t>
            </a:r>
            <a:endParaRPr lang="ru-RU" sz="1400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3286116" y="4429132"/>
          <a:ext cx="4857784" cy="2257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Содержимое 3"/>
          <p:cNvGraphicFramePr>
            <a:graphicFrameLocks/>
          </p:cNvGraphicFramePr>
          <p:nvPr/>
        </p:nvGraphicFramePr>
        <p:xfrm>
          <a:off x="3286116" y="2143116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5" y="4500570"/>
            <a:ext cx="378621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социальную политику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Пенсионное обеспечение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выплата доплат к пенсии за выслугу лет муниципальным служащим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500438"/>
            <a:ext cx="328611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вопросы в области соц. политики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Всероссийской общественной организации ветеранов (пенсионеров) войны, труда, Вооруженных сил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общественной организации «Всероссийское общество инвалидов»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1571612"/>
            <a:ext cx="3286116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Социальное обеспечение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Меры соц. поддержки гражданам за счет средств областной субвенции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428868"/>
            <a:ext cx="328611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Охрана семьи и детства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Меры социальной поддержки семей с детьми за счет средств областной субвенции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86446" y="5072074"/>
            <a:ext cx="285752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2 муниципальных программ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Кировской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физическую культуру и спорт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2132" y="1428736"/>
            <a:ext cx="3286116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муниципальной программы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«Развитие  физической культуры и спорта»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3143248"/>
            <a:ext cx="3286116" cy="1815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официальных спортивных мероприятий и обеспечение участия спортивных сборных команд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спортивных соревнованиях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физкультурных мероприятий, в том числе Фестивалей инвалидного спорта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предоставление межбюджетных трансфертов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071802" y="714356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929322" y="714356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000496" y="642918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2018</a:t>
            </a:r>
            <a:endParaRPr lang="ru-RU" sz="2000" dirty="0"/>
          </a:p>
        </p:txBody>
      </p:sp>
      <p:sp>
        <p:nvSpPr>
          <p:cNvPr id="8" name="TextBox 1"/>
          <p:cNvSpPr txBox="1"/>
          <p:nvPr/>
        </p:nvSpPr>
        <p:spPr>
          <a:xfrm>
            <a:off x="6858016" y="642918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2019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3643314"/>
          <a:ext cx="8286808" cy="279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285884"/>
                <a:gridCol w="1143008"/>
                <a:gridCol w="1143008"/>
              </a:tblGrid>
              <a:tr h="19092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2019</a:t>
                      </a:r>
                      <a:endParaRPr lang="ru-RU" sz="1600" dirty="0"/>
                    </a:p>
                  </a:txBody>
                  <a:tcPr/>
                </a:tc>
              </a:tr>
              <a:tr h="8944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сбалансированности бюджетов сельских поселений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600" dirty="0" err="1" smtClean="0"/>
                        <a:t>отельничского</a:t>
                      </a:r>
                      <a:r>
                        <a:rPr lang="ru-RU" sz="1600" dirty="0" smtClean="0"/>
                        <a:t> района, тыс. 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22818,1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21294,2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21405,8</a:t>
                      </a:r>
                      <a:endParaRPr lang="ru-RU" sz="1600" dirty="0"/>
                    </a:p>
                  </a:txBody>
                  <a:tcPr/>
                </a:tc>
              </a:tr>
              <a:tr h="8944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Дотации на выравнивание бюджетной обеспеченности сельских поселений </a:t>
                      </a:r>
                      <a:r>
                        <a:rPr lang="ru-RU" sz="1600" dirty="0" err="1" smtClean="0"/>
                        <a:t>Котельничского</a:t>
                      </a:r>
                      <a:r>
                        <a:rPr lang="ru-RU" sz="1600" dirty="0" smtClean="0"/>
                        <a:t> района,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10128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9988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9896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5011,52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2400</a:t>
                      </a:r>
                      <a:endParaRPr lang="ru-RU" sz="1600" dirty="0"/>
                    </a:p>
                  </a:txBody>
                  <a:tcPr/>
                </a:tc>
              </a:tr>
              <a:tr h="190925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37957,62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33682,2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33701,18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3286124"/>
            <a:ext cx="452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Межбюджетные трансферты в 2017-2019 гг.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ВЫПЛАТЫ</a:t>
            </a:r>
            <a:endParaRPr lang="ru-RU" sz="7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отдельным категориям граждан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142984"/>
          <a:ext cx="8715436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24"/>
                <a:gridCol w="925001"/>
                <a:gridCol w="1397737"/>
                <a:gridCol w="1397737"/>
                <a:gridCol w="1397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2017</a:t>
                      </a:r>
                      <a:r>
                        <a:rPr lang="ru-RU" sz="1400" baseline="0" dirty="0" smtClean="0"/>
                        <a:t> год</a:t>
                      </a:r>
                      <a:r>
                        <a:rPr lang="ru-RU" sz="1400" dirty="0" smtClean="0"/>
                        <a:t>, 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2018</a:t>
                      </a:r>
                      <a:r>
                        <a:rPr lang="ru-RU" sz="1400" baseline="0" dirty="0" smtClean="0"/>
                        <a:t> 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2019</a:t>
                      </a:r>
                      <a:r>
                        <a:rPr lang="ru-RU" sz="1400" baseline="0" dirty="0" smtClean="0"/>
                        <a:t> 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Частичная компенсация</a:t>
                      </a:r>
                      <a:r>
                        <a:rPr lang="ru-RU" sz="1400" baseline="0" dirty="0" smtClean="0"/>
                        <a:t> расходов на оплату жилого помещения и коммунальных услуг в виде ежемесячной денежной выплаты отдельным категориям специалистов, работающих в муниципальных учреждениях и проживающих в сельских населенных пунктах или поселках городского типа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Компенсация расходов на оплату жилых помещений,</a:t>
                      </a:r>
                      <a:r>
                        <a:rPr lang="ru-RU" sz="1400" baseline="0" dirty="0" smtClean="0"/>
                        <a:t> отопления и электроснабжения в виде ежемесячной денежной выплаты руководителям, педагогическим работникам и иным специалистам (за исключением совместителей) муниципальных образовательных организаций, организаций для детей-сирот и детей, оставшихся без попечения родителей, проживающим и работающим в сельских населенных пунктах (поселках городского типа)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9916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10412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10870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10263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10759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11217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Выплаты учащимся, студентам и молодежи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928694"/>
                <a:gridCol w="857256"/>
                <a:gridCol w="1000132"/>
                <a:gridCol w="857256"/>
                <a:gridCol w="928694"/>
                <a:gridCol w="9000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выплат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выплату мер социальной поддержки по договорам о целевом обучении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7620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00958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на охрану семьи и детства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15437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785818"/>
                <a:gridCol w="1071570"/>
                <a:gridCol w="785818"/>
                <a:gridCol w="1071570"/>
                <a:gridCol w="785818"/>
                <a:gridCol w="1071571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выплаты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2017</a:t>
                      </a:r>
                      <a:r>
                        <a:rPr lang="ru-RU" sz="1200" baseline="0" dirty="0" smtClean="0"/>
                        <a:t> год</a:t>
                      </a:r>
                      <a:r>
                        <a:rPr lang="ru-RU" sz="1200" dirty="0" smtClean="0"/>
                        <a:t>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2018</a:t>
                      </a:r>
                      <a:r>
                        <a:rPr lang="ru-RU" sz="1200" baseline="0" dirty="0" smtClean="0"/>
                        <a:t> 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2019</a:t>
                      </a:r>
                      <a:r>
                        <a:rPr lang="ru-RU" sz="1200" baseline="0" dirty="0" smtClean="0"/>
                        <a:t> 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прав детей-сирот и детей, оставшихся без попечения родителей, лиц из числа детей-сирот</a:t>
                      </a:r>
                      <a:r>
                        <a:rPr lang="ru-RU" sz="1200" baseline="0" dirty="0" smtClean="0"/>
                        <a:t> на жилое помещение в соответствии с Законом Кировской области «О социальной поддержке детей-сирот и детей, оставшихся без попечения родителей, лиц из числа детей-сирот, детей попавших в сложную жизненную ситуацию»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16932,2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7525,4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5017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Компенсация платы взимаемой с родителей (законных представителей) за присмотр и уход за детьми</a:t>
                      </a:r>
                      <a:r>
                        <a:rPr lang="ru-RU" sz="1200" baseline="0" dirty="0" smtClean="0"/>
                        <a:t>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1505,9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1985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1497,1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</a:t>
                      </a:r>
                      <a:r>
                        <a:rPr lang="ru-RU" sz="1200" baseline="0" dirty="0" smtClean="0"/>
                        <a:t> денежные выплаты на детей-сирот и детей, оставшихся без попечения родителей, находящихся под опекой (попечительством), в приемной семье, и по начислению и выплате ежемесячного вознаграждения, причитающегося приемным родителям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4152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4152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4152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22590,1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13662,4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528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10666,1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МУНИЦИПАЛЬНЫЙ ДОЛГ</a:t>
            </a:r>
            <a:endParaRPr lang="ru-RU" sz="7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Муниципальный долг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143372" y="642918"/>
            <a:ext cx="3714776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11000 </a:t>
            </a:r>
            <a:r>
              <a:rPr lang="ru-RU" dirty="0" smtClean="0">
                <a:solidFill>
                  <a:schemeClr val="bg1"/>
                </a:solidFill>
              </a:rPr>
              <a:t>тыс. 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6300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Бюджетные кредиты 5000 тыс.руб.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 rot="16200000">
            <a:off x="-214330" y="1071530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2107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 rot="16200000">
            <a:off x="-250049" y="2893199"/>
            <a:ext cx="150019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2108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 rot="16200000">
            <a:off x="-178611" y="4679149"/>
            <a:ext cx="135732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2109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857224" y="4000504"/>
          <a:ext cx="3071834" cy="2714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Содержимое 19"/>
          <p:cNvGraphicFramePr>
            <a:graphicFrameLocks/>
          </p:cNvGraphicFramePr>
          <p:nvPr/>
        </p:nvGraphicFramePr>
        <p:xfrm>
          <a:off x="1428728" y="2285992"/>
          <a:ext cx="1857388" cy="171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Содержимое 19"/>
          <p:cNvGraphicFramePr>
            <a:graphicFrameLocks/>
          </p:cNvGraphicFramePr>
          <p:nvPr/>
        </p:nvGraphicFramePr>
        <p:xfrm>
          <a:off x="1500166" y="500043"/>
          <a:ext cx="1714512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>
            <a:off x="4143372" y="2428868"/>
            <a:ext cx="3714776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11000 </a:t>
            </a:r>
            <a:r>
              <a:rPr lang="ru-RU" dirty="0" smtClean="0">
                <a:solidFill>
                  <a:schemeClr val="bg1"/>
                </a:solidFill>
              </a:rPr>
              <a:t>тыс. 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5000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Бюджетные кредиты 5000 тыс.руб.</a:t>
            </a: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143372" y="4214818"/>
            <a:ext cx="3714776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11000 </a:t>
            </a:r>
            <a:r>
              <a:rPr lang="ru-RU" dirty="0" smtClean="0">
                <a:solidFill>
                  <a:schemeClr val="bg1"/>
                </a:solidFill>
              </a:rPr>
              <a:t>тыс. 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5000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Бюджетные кредиты 5000 тыс.руб.</a:t>
            </a: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Показатели социально-экономического развития </a:t>
            </a:r>
            <a:r>
              <a:rPr lang="ru-RU" sz="3600" dirty="0" err="1" smtClean="0"/>
              <a:t>Котельничского</a:t>
            </a:r>
            <a:r>
              <a:rPr lang="ru-RU" sz="3600" dirty="0" smtClean="0"/>
              <a:t> района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786874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857256"/>
                <a:gridCol w="857256"/>
                <a:gridCol w="928694"/>
                <a:gridCol w="928694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 год (отчёт)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 год (оценка)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 год 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Среднегодовая численность населения, тыс. человек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14,07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13,66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13,34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13,05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12,87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 оплаты труда,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610822,00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622291,00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632499,00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657991,00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686062,00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номинальная</a:t>
                      </a:r>
                      <a:r>
                        <a:rPr lang="ru-RU" sz="1200" baseline="0" dirty="0" smtClean="0"/>
                        <a:t> начисленная заработная плата в расчете на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13888,6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14893,00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15488,8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16232,3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17127,6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Прибыль прибыльных предприятий (с учетом предприятий</a:t>
                      </a:r>
                      <a:r>
                        <a:rPr lang="ru-RU" sz="1200" baseline="0" dirty="0" smtClean="0"/>
                        <a:t> сельского хозяйства),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151050,00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135570,00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136480,00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137785,0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139195,0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Прибыль прибыльных предприятий (без учета предприятий</a:t>
                      </a:r>
                      <a:r>
                        <a:rPr lang="ru-RU" sz="1200" baseline="0" dirty="0" smtClean="0"/>
                        <a:t> сельского хозяйства), тыс. рублей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40806,00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40180,00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40480,00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41285,00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42195,00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Оборот малых предприятий (с учетом </a:t>
                      </a:r>
                      <a:r>
                        <a:rPr lang="ru-RU" sz="1200" dirty="0" err="1" smtClean="0"/>
                        <a:t>микропредприятий</a:t>
                      </a:r>
                      <a:r>
                        <a:rPr lang="ru-RU" sz="1200" dirty="0" smtClean="0"/>
                        <a:t>),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906980,00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934120,00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1011276,80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1071000,00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1133000,00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Остаточная балансовая стоимость основных фондов на конец года, млн.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1214,60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1308,3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1385,7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1461,5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1536,1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потребительских цен за период с начала года, % к предыдущему году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114,41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108,00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106,20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105,60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физического</a:t>
                      </a:r>
                      <a:r>
                        <a:rPr lang="ru-RU" sz="1200" baseline="0" dirty="0" smtClean="0"/>
                        <a:t> объема платных услуг населению, % к предыдущему году в сопоставимых ценах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122,7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102,00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Индекс-дефлятор</a:t>
                      </a:r>
                      <a:r>
                        <a:rPr lang="ru-RU" sz="1200" baseline="0" dirty="0" smtClean="0"/>
                        <a:t> объема платных услуг, % к предыдущему году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107,00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107,1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Контактная информация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Финансовое управление администрации Кировской области </a:t>
            </a:r>
            <a:r>
              <a:rPr lang="ru-RU" sz="2400" dirty="0" err="1" smtClean="0"/>
              <a:t>Котельничского</a:t>
            </a:r>
            <a:r>
              <a:rPr lang="ru-RU" sz="2400" dirty="0" smtClean="0"/>
              <a:t> района</a:t>
            </a:r>
          </a:p>
          <a:p>
            <a:pPr algn="ctr">
              <a:buNone/>
            </a:pPr>
            <a:r>
              <a:rPr lang="ru-RU" sz="2400" dirty="0" smtClean="0"/>
              <a:t>ул. Карла Маркса, д.16, г. Котельнич, 612607,</a:t>
            </a:r>
          </a:p>
          <a:p>
            <a:pPr algn="ctr">
              <a:buNone/>
            </a:pPr>
            <a:r>
              <a:rPr lang="ru-RU" sz="2400" dirty="0" smtClean="0"/>
              <a:t>тел. (83342) 4-07-18,</a:t>
            </a:r>
          </a:p>
          <a:p>
            <a:pPr algn="ctr">
              <a:buNone/>
            </a:pPr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fo13@depfin.kirov.ru</a:t>
            </a:r>
            <a:endParaRPr lang="en-US" sz="2400" dirty="0" smtClean="0"/>
          </a:p>
          <a:p>
            <a:pPr algn="ctr">
              <a:buNone/>
            </a:pPr>
            <a:r>
              <a:rPr lang="ru-RU" sz="2400" dirty="0" smtClean="0"/>
              <a:t>Интернет сайт: </a:t>
            </a:r>
            <a:r>
              <a:rPr lang="en-US" sz="2400" dirty="0" smtClean="0">
                <a:hlinkClick r:id="rId3"/>
              </a:rPr>
              <a:t>http://www.kotelnich-msu.ru/</a:t>
            </a:r>
            <a:endParaRPr lang="ru-RU" sz="2400" dirty="0" smtClean="0"/>
          </a:p>
          <a:p>
            <a:pPr algn="ctr">
              <a:buNone/>
            </a:pPr>
            <a:r>
              <a:rPr lang="ru-RU" sz="2000" dirty="0" smtClean="0"/>
              <a:t>Режим работы:</a:t>
            </a:r>
          </a:p>
          <a:p>
            <a:pPr algn="ctr">
              <a:buNone/>
            </a:pPr>
            <a:r>
              <a:rPr lang="ru-RU" sz="2000" dirty="0" smtClean="0"/>
              <a:t>понедельник-четверг с 7:48 до 17:00</a:t>
            </a:r>
          </a:p>
          <a:p>
            <a:pPr algn="ctr">
              <a:buNone/>
            </a:pPr>
            <a:r>
              <a:rPr lang="ru-RU" sz="2000" dirty="0" smtClean="0"/>
              <a:t>пятница с 7:48 до 16:00</a:t>
            </a:r>
          </a:p>
          <a:p>
            <a:pPr algn="ctr">
              <a:buNone/>
            </a:pPr>
            <a:r>
              <a:rPr lang="ru-RU" sz="2000" dirty="0" smtClean="0"/>
              <a:t>перерыв на обед с 12 до 13 часов</a:t>
            </a:r>
          </a:p>
          <a:p>
            <a:pPr algn="ctr">
              <a:buNone/>
            </a:pPr>
            <a:r>
              <a:rPr lang="ru-RU" sz="2000" dirty="0" smtClean="0"/>
              <a:t>суббота-воскресенье выходной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районного бюджета, тыс. рублей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072074"/>
            <a:ext cx="7715304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Бюджет</a:t>
            </a:r>
            <a:r>
              <a:rPr lang="ru-RU" dirty="0" smtClean="0"/>
              <a:t> – план доходов и расходов государства, субъекта Российской Федерации, муниципального образования, необходимый для обеспечения выполнения ими своих обязательств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ДОХОДЫ</a:t>
            </a:r>
            <a:endParaRPr lang="ru-RU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14546" y="1071547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571868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929190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286512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643834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1285860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</a:p>
          <a:p>
            <a:r>
              <a:rPr lang="ru-RU" sz="1200" dirty="0" smtClean="0"/>
              <a:t>сумма налоговых доходов и удельный вес 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72,0%</a:t>
            </a:r>
          </a:p>
          <a:p>
            <a:r>
              <a:rPr lang="ru-RU" sz="1200" dirty="0" smtClean="0"/>
              <a:t>40396,2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74,0%</a:t>
            </a:r>
          </a:p>
          <a:p>
            <a:r>
              <a:rPr lang="ru-RU" sz="1200" dirty="0" smtClean="0"/>
              <a:t>39508,4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77,0%</a:t>
            </a:r>
          </a:p>
          <a:p>
            <a:r>
              <a:rPr lang="ru-RU" sz="1200" dirty="0" smtClean="0"/>
              <a:t>50113,9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76,0%</a:t>
            </a:r>
          </a:p>
          <a:p>
            <a:r>
              <a:rPr lang="ru-RU" sz="1200" dirty="0" smtClean="0"/>
              <a:t>48392,48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2462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76,0%</a:t>
            </a:r>
          </a:p>
          <a:p>
            <a:r>
              <a:rPr lang="ru-RU" sz="1200" dirty="0" smtClean="0"/>
              <a:t>50238,7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2214546" y="3071811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3571868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Содержимое 3"/>
          <p:cNvGraphicFramePr>
            <a:graphicFrameLocks/>
          </p:cNvGraphicFramePr>
          <p:nvPr/>
        </p:nvGraphicFramePr>
        <p:xfrm>
          <a:off x="4929190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Содержимое 3"/>
          <p:cNvGraphicFramePr>
            <a:graphicFrameLocks/>
          </p:cNvGraphicFramePr>
          <p:nvPr/>
        </p:nvGraphicFramePr>
        <p:xfrm>
          <a:off x="6286512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7643834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158" y="3286124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</a:p>
          <a:p>
            <a:r>
              <a:rPr lang="ru-RU" sz="1200" dirty="0" smtClean="0"/>
              <a:t>сумма неналоговых доходов и удельный вес неналоговых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28,0%</a:t>
            </a:r>
          </a:p>
          <a:p>
            <a:r>
              <a:rPr lang="ru-RU" sz="1200" dirty="0" smtClean="0"/>
              <a:t>15515,3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26,0%</a:t>
            </a:r>
          </a:p>
          <a:p>
            <a:r>
              <a:rPr lang="ru-RU" sz="1200" dirty="0" smtClean="0"/>
              <a:t>13594,6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6380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23,0%</a:t>
            </a:r>
          </a:p>
          <a:p>
            <a:r>
              <a:rPr lang="ru-RU" sz="1200" dirty="0" smtClean="0"/>
              <a:t>15240,5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24,0%</a:t>
            </a:r>
          </a:p>
          <a:p>
            <a:r>
              <a:rPr lang="ru-RU" sz="1200" dirty="0" smtClean="0"/>
              <a:t>15395,61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72462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24,0%</a:t>
            </a:r>
          </a:p>
          <a:p>
            <a:r>
              <a:rPr lang="ru-RU" sz="1200" dirty="0" smtClean="0"/>
              <a:t>15600,92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857232"/>
            <a:ext cx="1395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2015 год (отчет)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786182" y="857232"/>
            <a:ext cx="931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2016 год*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143504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2017 год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2018 год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48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2019 год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3143240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072198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50113,9 тыс. руб. – всего налоговых доходов.</a:t>
            </a:r>
          </a:p>
          <a:p>
            <a:r>
              <a:rPr lang="ru-RU" sz="1000" dirty="0" smtClean="0"/>
              <a:t>Это составляет 16,0%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48392,48 тыс. руб. – всего налоговых доходов.</a:t>
            </a:r>
          </a:p>
          <a:p>
            <a:r>
              <a:rPr lang="ru-RU" sz="1000" dirty="0" smtClean="0"/>
              <a:t>Это составляет 17,0%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50238,7 тыс. руб. – всего налоговых доходов.</a:t>
            </a:r>
          </a:p>
          <a:p>
            <a:r>
              <a:rPr lang="ru-RU" sz="1000" dirty="0" smtClean="0"/>
              <a:t>Это составляет 17,0%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5686436" cy="218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1285860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14251</a:t>
            </a:r>
            <a:r>
              <a:rPr lang="ru-RU" sz="1400" dirty="0" smtClean="0"/>
              <a:t>,</a:t>
            </a:r>
            <a:r>
              <a:rPr lang="en-US" sz="1400" dirty="0" smtClean="0"/>
              <a:t>1</a:t>
            </a:r>
            <a:endParaRPr lang="ru-RU" sz="1400" dirty="0" smtClean="0"/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1214422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14457,4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1000108"/>
            <a:ext cx="8691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15032,15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785794"/>
            <a:ext cx="8691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15668,75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00760" y="785794"/>
            <a:ext cx="294318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доходы физических лиц (НДФЛ) – основной вид прямых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налогов. Исчисляется в процентах от совокупного дохода физических лиц за вычетом документально подтверждённых расходов в соответствии с действующим законодательством.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22,0%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24,0%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24,0%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налога в общем объеме налоговых и неналоговых доходов районного бюджета в 2017, 2018 и 2019 годах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2786058"/>
            <a:ext cx="16430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Вознаграждение за выполнение трудовых или иных обязанностей;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продажи имущества, находившегося в собственности менее 3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сдачи имущества в аренду;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источников за пределами РФ;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в виде разного рода выигрышей;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2786058"/>
            <a:ext cx="17145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необлагаемые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продажи имущества, находившегося в собственности более трех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в порядке наследования;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по договору дарения от члена семьи и (или) близкого родственника в соответствии с Семейным кодексом РФ (от супруга, родителей и детей, в  том числе усыновителей и усыновленных, дедушки, бабушки и внуков, полнородных и не полнородных (имеющих общих отца или мать) братьев и сестер);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393537" y="4679165"/>
            <a:ext cx="3786214" cy="1588"/>
          </a:xfrm>
          <a:prstGeom prst="straightConnector1">
            <a:avLst/>
          </a:prstGeom>
          <a:ln>
            <a:prstDash val="sysDot"/>
            <a:headEnd type="oval" w="med" len="med"/>
            <a:tailEnd type="oval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3169</Words>
  <Application>Microsoft Office PowerPoint</Application>
  <PresentationFormat>Экран (4:3)</PresentationFormat>
  <Paragraphs>686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Бюджет для граждан</vt:lpstr>
      <vt:lpstr>Составление проекта районного бюджета основывается на:</vt:lpstr>
      <vt:lpstr>Особенности формирования районного бюджета</vt:lpstr>
      <vt:lpstr>Показатели социально-экономического развития Котельничского района </vt:lpstr>
      <vt:lpstr>Основные характеристики районного бюджета, тыс. рублей</vt:lpstr>
      <vt:lpstr>ДОХОДЫ</vt:lpstr>
      <vt:lpstr>Доходы районного бюджета, тыс. рублей</vt:lpstr>
      <vt:lpstr>Объем и структура налоговых доходов</vt:lpstr>
      <vt:lpstr>Налог на доходы физических лиц</vt:lpstr>
      <vt:lpstr>Акцизы по акцизным товарам (продукции)</vt:lpstr>
      <vt:lpstr>Налоги на совокупный доход</vt:lpstr>
      <vt:lpstr>Налоги на имущество</vt:lpstr>
      <vt:lpstr>Объем и структура неналоговых доходов</vt:lpstr>
      <vt:lpstr>Объем и структура безвозмездных поступлений</vt:lpstr>
      <vt:lpstr>РАСХОДЫ</vt:lpstr>
      <vt:lpstr>Расходы районного бюджета, тыс. рублей</vt:lpstr>
      <vt:lpstr>Расходы районного бюджета по разделам бюджетной классификации расходов бюджетов, тыс. рублей</vt:lpstr>
      <vt:lpstr>Расходы на реализацию муниципальных программ Котельничского района в 2015 году</vt:lpstr>
      <vt:lpstr>Расходы на реализацию муниципальных программ Котельничского района в 2016 году</vt:lpstr>
      <vt:lpstr>Расходы на реализацию муниципальных программ Котельничского района в 2017 году</vt:lpstr>
      <vt:lpstr>Расходы на реализацию муниципальных программ Котельничского района в 2018 году</vt:lpstr>
      <vt:lpstr>Расходы на реализацию муниципальных программ Котельничского района в 2019 году</vt:lpstr>
      <vt:lpstr>Расходы на общегосударственные вопросы</vt:lpstr>
      <vt:lpstr>Расходы на национальную оборону, национальную безопасность и правоохранительную деятельность</vt:lpstr>
      <vt:lpstr>Расходы на национальную экономику</vt:lpstr>
      <vt:lpstr>Расходы на сельское хозяйство</vt:lpstr>
      <vt:lpstr>Расходы на дорожное хозяйство (дорожный фонд) тыс. руб.</vt:lpstr>
      <vt:lpstr>Расходы на жилищно-коммунальное хозяйство</vt:lpstr>
      <vt:lpstr>Расходы на образование</vt:lpstr>
      <vt:lpstr>Расходы на культуру</vt:lpstr>
      <vt:lpstr>Расходы на социальную политику</vt:lpstr>
      <vt:lpstr>Расходы на физическую культуру и спорт</vt:lpstr>
      <vt:lpstr>Расходы на предоставление межбюджетных трансфертов</vt:lpstr>
      <vt:lpstr>ВЫПЛАТЫ</vt:lpstr>
      <vt:lpstr>Выплаты отдельным категориям граждан</vt:lpstr>
      <vt:lpstr>Выплаты учащимся, студентам и молодежи</vt:lpstr>
      <vt:lpstr>Выплаты на охрану семьи и детства</vt:lpstr>
      <vt:lpstr>МУНИЦИПАЛЬНЫЙ ДОЛГ</vt:lpstr>
      <vt:lpstr>Муниципальный долг Котельничского района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</dc:creator>
  <cp:lastModifiedBy>1</cp:lastModifiedBy>
  <cp:revision>77</cp:revision>
  <dcterms:created xsi:type="dcterms:W3CDTF">2016-11-28T06:42:45Z</dcterms:created>
  <dcterms:modified xsi:type="dcterms:W3CDTF">2016-12-02T08:42:36Z</dcterms:modified>
</cp:coreProperties>
</file>